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sldIdLst>
    <p:sldId id="256" r:id="rId5"/>
    <p:sldId id="257" r:id="rId6"/>
  </p:sldIdLst>
  <p:sldSz cx="132588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DDEA"/>
    <a:srgbClr val="EBAF7A"/>
    <a:srgbClr val="E5E6B8"/>
    <a:srgbClr val="D46708"/>
    <a:srgbClr val="354663"/>
    <a:srgbClr val="F0D0B4"/>
    <a:srgbClr val="A7C3F2"/>
    <a:srgbClr val="E090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60BA60-D7D5-4F55-89BC-C3C7CE9D7A7A}" v="7" dt="2022-08-15T07:28:20.146"/>
    <p1510:client id="{A19E31DE-D10F-BCD4-5EDA-728D7660B88A}" v="546" dt="2022-08-17T10:06:10.813"/>
    <p1510:client id="{AD6C8D84-8D5F-ADAF-3576-5C6EB50F1AF3}" v="38" dt="2022-08-16T09:29:38.350"/>
    <p1510:client id="{CDDC8B37-4FC1-451D-95E1-9777F8AEE875}" v="312" dt="2022-08-30T11:35:56.433"/>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kretteberg, Trine Anita" userId="S::trineanita.skretteberg@modum.kommune.no::97765429-be79-4efb-a76e-e1caf48590d0" providerId="AD" clId="Web-{CDDC8B37-4FC1-451D-95E1-9777F8AEE875}"/>
    <pc:docChg chg="modSld">
      <pc:chgData name="Skretteberg, Trine Anita" userId="S::trineanita.skretteberg@modum.kommune.no::97765429-be79-4efb-a76e-e1caf48590d0" providerId="AD" clId="Web-{CDDC8B37-4FC1-451D-95E1-9777F8AEE875}" dt="2022-08-30T11:35:56.433" v="321" actId="1076"/>
      <pc:docMkLst>
        <pc:docMk/>
      </pc:docMkLst>
      <pc:sldChg chg="addSp modSp">
        <pc:chgData name="Skretteberg, Trine Anita" userId="S::trineanita.skretteberg@modum.kommune.no::97765429-be79-4efb-a76e-e1caf48590d0" providerId="AD" clId="Web-{CDDC8B37-4FC1-451D-95E1-9777F8AEE875}" dt="2022-08-30T11:35:56.433" v="321" actId="1076"/>
        <pc:sldMkLst>
          <pc:docMk/>
          <pc:sldMk cId="4253124984" sldId="256"/>
        </pc:sldMkLst>
        <pc:spChg chg="mod">
          <ac:chgData name="Skretteberg, Trine Anita" userId="S::trineanita.skretteberg@modum.kommune.no::97765429-be79-4efb-a76e-e1caf48590d0" providerId="AD" clId="Web-{CDDC8B37-4FC1-451D-95E1-9777F8AEE875}" dt="2022-08-30T11:35:41.370" v="318" actId="1076"/>
          <ac:spMkLst>
            <pc:docMk/>
            <pc:sldMk cId="4253124984" sldId="256"/>
            <ac:spMk id="78" creationId="{E4749614-0E72-EF70-96AF-066EBEB22498}"/>
          </ac:spMkLst>
        </pc:spChg>
        <pc:spChg chg="mod">
          <ac:chgData name="Skretteberg, Trine Anita" userId="S::trineanita.skretteberg@modum.kommune.no::97765429-be79-4efb-a76e-e1caf48590d0" providerId="AD" clId="Web-{CDDC8B37-4FC1-451D-95E1-9777F8AEE875}" dt="2022-08-30T11:05:49.677" v="30" actId="20577"/>
          <ac:spMkLst>
            <pc:docMk/>
            <pc:sldMk cId="4253124984" sldId="256"/>
            <ac:spMk id="92" creationId="{0EE7DF73-A468-FDA4-908F-1C3D7093207E}"/>
          </ac:spMkLst>
        </pc:spChg>
        <pc:picChg chg="add mod">
          <ac:chgData name="Skretteberg, Trine Anita" userId="S::trineanita.skretteberg@modum.kommune.no::97765429-be79-4efb-a76e-e1caf48590d0" providerId="AD" clId="Web-{CDDC8B37-4FC1-451D-95E1-9777F8AEE875}" dt="2022-08-30T11:35:45.480" v="319" actId="14100"/>
          <ac:picMkLst>
            <pc:docMk/>
            <pc:sldMk cId="4253124984" sldId="256"/>
            <ac:picMk id="2" creationId="{DC3CD59A-D849-8A97-7FA7-063C20DA319A}"/>
          </ac:picMkLst>
        </pc:picChg>
        <pc:picChg chg="add mod">
          <ac:chgData name="Skretteberg, Trine Anita" userId="S::trineanita.skretteberg@modum.kommune.no::97765429-be79-4efb-a76e-e1caf48590d0" providerId="AD" clId="Web-{CDDC8B37-4FC1-451D-95E1-9777F8AEE875}" dt="2022-08-30T11:35:56.433" v="321" actId="1076"/>
          <ac:picMkLst>
            <pc:docMk/>
            <pc:sldMk cId="4253124984" sldId="256"/>
            <ac:picMk id="3" creationId="{D9F41D58-4EF3-B5ED-491A-043A657B8751}"/>
          </ac:picMkLst>
        </pc:picChg>
      </pc:sldChg>
      <pc:sldChg chg="addSp modSp">
        <pc:chgData name="Skretteberg, Trine Anita" userId="S::trineanita.skretteberg@modum.kommune.no::97765429-be79-4efb-a76e-e1caf48590d0" providerId="AD" clId="Web-{CDDC8B37-4FC1-451D-95E1-9777F8AEE875}" dt="2022-08-30T11:33:53.909" v="315" actId="1076"/>
        <pc:sldMkLst>
          <pc:docMk/>
          <pc:sldMk cId="1955015436" sldId="257"/>
        </pc:sldMkLst>
        <pc:spChg chg="mod">
          <ac:chgData name="Skretteberg, Trine Anita" userId="S::trineanita.skretteberg@modum.kommune.no::97765429-be79-4efb-a76e-e1caf48590d0" providerId="AD" clId="Web-{CDDC8B37-4FC1-451D-95E1-9777F8AEE875}" dt="2022-08-30T11:14:55.536" v="246" actId="14100"/>
          <ac:spMkLst>
            <pc:docMk/>
            <pc:sldMk cId="1955015436" sldId="257"/>
            <ac:spMk id="3" creationId="{9BD40C25-A216-7084-9562-330061EEB253}"/>
          </ac:spMkLst>
        </pc:spChg>
        <pc:spChg chg="mod">
          <ac:chgData name="Skretteberg, Trine Anita" userId="S::trineanita.skretteberg@modum.kommune.no::97765429-be79-4efb-a76e-e1caf48590d0" providerId="AD" clId="Web-{CDDC8B37-4FC1-451D-95E1-9777F8AEE875}" dt="2022-08-30T11:31:22.008" v="252" actId="1076"/>
          <ac:spMkLst>
            <pc:docMk/>
            <pc:sldMk cId="1955015436" sldId="257"/>
            <ac:spMk id="5" creationId="{4A871857-C443-C1D1-86D7-9853932D6FDB}"/>
          </ac:spMkLst>
        </pc:spChg>
        <pc:spChg chg="mod">
          <ac:chgData name="Skretteberg, Trine Anita" userId="S::trineanita.skretteberg@modum.kommune.no::97765429-be79-4efb-a76e-e1caf48590d0" providerId="AD" clId="Web-{CDDC8B37-4FC1-451D-95E1-9777F8AEE875}" dt="2022-08-30T11:33:40.486" v="311" actId="20577"/>
          <ac:spMkLst>
            <pc:docMk/>
            <pc:sldMk cId="1955015436" sldId="257"/>
            <ac:spMk id="9" creationId="{484FA791-ED8B-AD5A-981B-02306BD0BA90}"/>
          </ac:spMkLst>
        </pc:spChg>
        <pc:spChg chg="mod">
          <ac:chgData name="Skretteberg, Trine Anita" userId="S::trineanita.skretteberg@modum.kommune.no::97765429-be79-4efb-a76e-e1caf48590d0" providerId="AD" clId="Web-{CDDC8B37-4FC1-451D-95E1-9777F8AEE875}" dt="2022-08-30T11:33:53.909" v="315" actId="1076"/>
          <ac:spMkLst>
            <pc:docMk/>
            <pc:sldMk cId="1955015436" sldId="257"/>
            <ac:spMk id="12" creationId="{278976FD-3CEE-5365-CED9-7CA62715E3E7}"/>
          </ac:spMkLst>
        </pc:spChg>
        <pc:picChg chg="add mod">
          <ac:chgData name="Skretteberg, Trine Anita" userId="S::trineanita.skretteberg@modum.kommune.no::97765429-be79-4efb-a76e-e1caf48590d0" providerId="AD" clId="Web-{CDDC8B37-4FC1-451D-95E1-9777F8AEE875}" dt="2022-08-30T11:04:48.875" v="10" actId="14100"/>
          <ac:picMkLst>
            <pc:docMk/>
            <pc:sldMk cId="1955015436" sldId="257"/>
            <ac:picMk id="13" creationId="{2F1C1C29-5DD8-972B-4860-F5B9D2B21653}"/>
          </ac:picMkLst>
        </pc:picChg>
        <pc:picChg chg="add mod">
          <ac:chgData name="Skretteberg, Trine Anita" userId="S::trineanita.skretteberg@modum.kommune.no::97765429-be79-4efb-a76e-e1caf48590d0" providerId="AD" clId="Web-{CDDC8B37-4FC1-451D-95E1-9777F8AEE875}" dt="2022-08-30T11:32:29.309" v="271" actId="1076"/>
          <ac:picMkLst>
            <pc:docMk/>
            <pc:sldMk cId="1955015436" sldId="257"/>
            <ac:picMk id="14" creationId="{4E0F1451-374E-B2B4-B44E-10B9FB7B92C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657350" y="1272011"/>
            <a:ext cx="9944100" cy="2705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657350" y="4082310"/>
            <a:ext cx="9944100" cy="187653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8/30/2022</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74705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8/30/2022</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81879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9488329" y="413808"/>
            <a:ext cx="2858929" cy="65867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911543" y="413808"/>
            <a:ext cx="8411051"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8/30/2022</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16350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8/30/2022</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98365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904637" y="1937704"/>
            <a:ext cx="11435715" cy="323310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904637" y="5201392"/>
            <a:ext cx="11435715" cy="170021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8/30/2022</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8418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911543" y="2069042"/>
            <a:ext cx="563499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712268" y="2069042"/>
            <a:ext cx="563499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8/30/2022</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27483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913269" y="413809"/>
            <a:ext cx="11435715" cy="150230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913270" y="1905318"/>
            <a:ext cx="5609093" cy="9337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913270" y="2839085"/>
            <a:ext cx="5609093"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712267" y="1905318"/>
            <a:ext cx="5636717" cy="9337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712267" y="2839085"/>
            <a:ext cx="5636717"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8/30/2022</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82150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8/30/2022</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42352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8/30/2022</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40655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913270" y="518160"/>
            <a:ext cx="4276308" cy="181356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636717" y="1119082"/>
            <a:ext cx="6712268" cy="55234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913270" y="2331720"/>
            <a:ext cx="4276308" cy="4319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8/30/2022</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803148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913270" y="518160"/>
            <a:ext cx="4276308" cy="181356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636717" y="1119082"/>
            <a:ext cx="6712268" cy="5523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913270" y="2331720"/>
            <a:ext cx="4276308" cy="4319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8/30/2022</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56897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3255485" cy="77724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753468" y="-3497"/>
            <a:ext cx="1442146" cy="67728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sz="1800"/>
          </a:p>
        </p:txBody>
      </p:sp>
      <p:sp>
        <p:nvSpPr>
          <p:cNvPr id="9" name="Freeform: Shape 8">
            <a:extLst>
              <a:ext uri="{FF2B5EF4-FFF2-40B4-BE49-F238E27FC236}">
                <a16:creationId xmlns:a16="http://schemas.microsoft.com/office/drawing/2014/main" id="{68680585-71F9-4721-A998-4974171D2EB4}"/>
              </a:ext>
            </a:extLst>
          </p:cNvPr>
          <p:cNvSpPr/>
          <p:nvPr/>
        </p:nvSpPr>
        <p:spPr>
          <a:xfrm>
            <a:off x="11352691" y="6995160"/>
            <a:ext cx="1611786" cy="769945"/>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sz="1800"/>
          </a:p>
        </p:txBody>
      </p:sp>
      <p:sp>
        <p:nvSpPr>
          <p:cNvPr id="10" name="Freeform: Shape 9">
            <a:extLst>
              <a:ext uri="{FF2B5EF4-FFF2-40B4-BE49-F238E27FC236}">
                <a16:creationId xmlns:a16="http://schemas.microsoft.com/office/drawing/2014/main" id="{12BC95C2-2EEC-4F59-ABA8-660B0D059CCF}"/>
              </a:ext>
            </a:extLst>
          </p:cNvPr>
          <p:cNvSpPr/>
          <p:nvPr/>
        </p:nvSpPr>
        <p:spPr>
          <a:xfrm>
            <a:off x="8675370" y="5890135"/>
            <a:ext cx="4580115" cy="1882265"/>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1799" y="17202"/>
            <a:ext cx="2391359" cy="3775421"/>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sz="1800"/>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sz="1800"/>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sz="1800"/>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sz="1800"/>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sz="1800"/>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sz="1800"/>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sz="1800"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9364028" y="3713481"/>
            <a:ext cx="3838070" cy="405891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sz="1800"/>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sz="1800"/>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sz="1800"/>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sz="1800"/>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sz="1800"/>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sz="1800"/>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sz="1800"/>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911543" y="413809"/>
            <a:ext cx="11435715"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911543" y="2069042"/>
            <a:ext cx="11435715"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911543" y="7203864"/>
            <a:ext cx="2983230" cy="413808"/>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8/30/2022</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391978" y="7203864"/>
            <a:ext cx="4474845" cy="413808"/>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772775" y="7203864"/>
            <a:ext cx="1574483" cy="413808"/>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62357579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5720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endParaRPr lang="en-US" sz="1987">
              <a:solidFill>
                <a:schemeClr val="tx1">
                  <a:lumMod val="65000"/>
                  <a:lumOff val="35000"/>
                </a:schemeClr>
              </a:solidFill>
              <a:latin typeface="AvenirNext LT Pro Medium" panose="020B0504020202020204" pitchFamily="34" charset="0"/>
            </a:endParaRPr>
          </a:p>
        </p:txBody>
      </p:sp>
      <p:sp>
        <p:nvSpPr>
          <p:cNvPr id="47" name="Rectangle 46">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5720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endParaRPr lang="en-US" sz="1987">
              <a:solidFill>
                <a:schemeClr val="tx1">
                  <a:lumMod val="65000"/>
                  <a:lumOff val="35000"/>
                </a:schemeClr>
              </a:solidFill>
              <a:latin typeface="AvenirNext LT Pro Medium" panose="020B0504020202020204" pitchFamily="34" charset="0"/>
            </a:endParaRPr>
          </a:p>
        </p:txBody>
      </p:sp>
      <p:grpSp>
        <p:nvGrpSpPr>
          <p:cNvPr id="49" name="Top Left">
            <a:extLst>
              <a:ext uri="{FF2B5EF4-FFF2-40B4-BE49-F238E27FC236}">
                <a16:creationId xmlns:a16="http://schemas.microsoft.com/office/drawing/2014/main" id="{34F3DAFF-BB8A-4FB6-9263-30D3D45DD5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250" y="454114"/>
            <a:ext cx="2198951" cy="3349518"/>
            <a:chOff x="10849" y="-3086"/>
            <a:chExt cx="2198951" cy="3349518"/>
          </a:xfrm>
        </p:grpSpPr>
        <p:sp>
          <p:nvSpPr>
            <p:cNvPr id="50" name="Freeform: Shape 49">
              <a:extLst>
                <a:ext uri="{FF2B5EF4-FFF2-40B4-BE49-F238E27FC236}">
                  <a16:creationId xmlns:a16="http://schemas.microsoft.com/office/drawing/2014/main" id="{4EA2AE61-06D9-484D-8DD1-BACA157CC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endParaRPr lang="en-US" sz="1987">
                <a:solidFill>
                  <a:schemeClr val="tx1">
                    <a:lumMod val="65000"/>
                    <a:lumOff val="35000"/>
                  </a:schemeClr>
                </a:solidFill>
                <a:latin typeface="AvenirNext LT Pro Medium" panose="020B0504020202020204" pitchFamily="34" charset="0"/>
              </a:endParaRPr>
            </a:p>
          </p:txBody>
        </p:sp>
        <p:sp>
          <p:nvSpPr>
            <p:cNvPr id="51" name="Freeform: Shape 50">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endParaRPr lang="en-US" sz="1987"/>
            </a:p>
          </p:txBody>
        </p:sp>
        <p:sp>
          <p:nvSpPr>
            <p:cNvPr id="52" name="Freeform: Shape 51">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endParaRPr lang="en-US" sz="1987"/>
            </a:p>
          </p:txBody>
        </p:sp>
        <p:sp>
          <p:nvSpPr>
            <p:cNvPr id="53" name="Freeform: Shape 52">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endParaRPr lang="en-US" sz="1987"/>
            </a:p>
          </p:txBody>
        </p:sp>
        <p:sp>
          <p:nvSpPr>
            <p:cNvPr id="54" name="Freeform: Shape 53">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endParaRPr lang="en-US" sz="1987"/>
            </a:p>
          </p:txBody>
        </p:sp>
        <p:sp>
          <p:nvSpPr>
            <p:cNvPr id="55" name="Freeform: Shape 54">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endParaRPr lang="en-US" sz="1987"/>
            </a:p>
          </p:txBody>
        </p:sp>
        <p:sp>
          <p:nvSpPr>
            <p:cNvPr id="56" name="Freeform: Shape 55">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endParaRPr lang="en-US" sz="1987"/>
            </a:p>
          </p:txBody>
        </p:sp>
        <p:sp>
          <p:nvSpPr>
            <p:cNvPr id="57" name="Freeform: Shape 56">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endParaRPr lang="en-US" sz="1987"/>
            </a:p>
          </p:txBody>
        </p:sp>
      </p:grpSp>
      <p:grpSp>
        <p:nvGrpSpPr>
          <p:cNvPr id="59" name="Bottom Right">
            <a:extLst>
              <a:ext uri="{FF2B5EF4-FFF2-40B4-BE49-F238E27FC236}">
                <a16:creationId xmlns:a16="http://schemas.microsoft.com/office/drawing/2014/main" id="{40670798-D3A0-4399-9B97-DA2BBAB2B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13800" y="3733802"/>
            <a:ext cx="4211600" cy="3581399"/>
            <a:chOff x="7980400" y="3276601"/>
            <a:chExt cx="4211600" cy="3581399"/>
          </a:xfrm>
        </p:grpSpPr>
        <p:sp>
          <p:nvSpPr>
            <p:cNvPr id="60" name="Freeform: Shape 59">
              <a:extLst>
                <a:ext uri="{FF2B5EF4-FFF2-40B4-BE49-F238E27FC236}">
                  <a16:creationId xmlns:a16="http://schemas.microsoft.com/office/drawing/2014/main" id="{4966AA8B-B8C4-4B96-BDF8-6D4C5E73A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endParaRPr lang="en-US" sz="1987">
                <a:solidFill>
                  <a:schemeClr val="tx1">
                    <a:lumMod val="65000"/>
                    <a:lumOff val="35000"/>
                  </a:schemeClr>
                </a:solidFill>
                <a:latin typeface="AvenirNext LT Pro Medium" panose="020B0504020202020204" pitchFamily="34" charset="0"/>
              </a:endParaRPr>
            </a:p>
          </p:txBody>
        </p:sp>
        <p:grpSp>
          <p:nvGrpSpPr>
            <p:cNvPr id="61" name="Graphic 157">
              <a:extLst>
                <a:ext uri="{FF2B5EF4-FFF2-40B4-BE49-F238E27FC236}">
                  <a16:creationId xmlns:a16="http://schemas.microsoft.com/office/drawing/2014/main" id="{8117540A-034A-41AC-AD1B-7737786AE08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63" name="Freeform: Shape 62">
                <a:extLst>
                  <a:ext uri="{FF2B5EF4-FFF2-40B4-BE49-F238E27FC236}">
                    <a16:creationId xmlns:a16="http://schemas.microsoft.com/office/drawing/2014/main" id="{7A2F25E6-A309-4521-9994-46C6705A89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endParaRPr lang="en-US" sz="1987"/>
              </a:p>
            </p:txBody>
          </p:sp>
          <p:sp>
            <p:nvSpPr>
              <p:cNvPr id="64" name="Freeform: Shape 63">
                <a:extLst>
                  <a:ext uri="{FF2B5EF4-FFF2-40B4-BE49-F238E27FC236}">
                    <a16:creationId xmlns:a16="http://schemas.microsoft.com/office/drawing/2014/main" id="{9B5A481B-E4E6-4277-AC90-5AF249D49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endParaRPr lang="en-US" sz="1987"/>
              </a:p>
            </p:txBody>
          </p:sp>
          <p:sp>
            <p:nvSpPr>
              <p:cNvPr id="65" name="Freeform: Shape 64">
                <a:extLst>
                  <a:ext uri="{FF2B5EF4-FFF2-40B4-BE49-F238E27FC236}">
                    <a16:creationId xmlns:a16="http://schemas.microsoft.com/office/drawing/2014/main" id="{40D56667-3F33-4574-A7F9-6324848AE5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endParaRPr lang="en-US" sz="1987"/>
              </a:p>
            </p:txBody>
          </p:sp>
          <p:sp>
            <p:nvSpPr>
              <p:cNvPr id="66" name="Freeform: Shape 65">
                <a:extLst>
                  <a:ext uri="{FF2B5EF4-FFF2-40B4-BE49-F238E27FC236}">
                    <a16:creationId xmlns:a16="http://schemas.microsoft.com/office/drawing/2014/main" id="{12FC3703-43FD-4185-ABC6-5D8AA1CAA7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endParaRPr lang="en-US" sz="1987"/>
              </a:p>
            </p:txBody>
          </p:sp>
          <p:sp>
            <p:nvSpPr>
              <p:cNvPr id="67" name="Freeform: Shape 66">
                <a:extLst>
                  <a:ext uri="{FF2B5EF4-FFF2-40B4-BE49-F238E27FC236}">
                    <a16:creationId xmlns:a16="http://schemas.microsoft.com/office/drawing/2014/main" id="{59309ED5-6DD8-40EA-81BD-1111AC9C5D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endParaRPr lang="en-US" sz="1987"/>
              </a:p>
            </p:txBody>
          </p:sp>
          <p:sp>
            <p:nvSpPr>
              <p:cNvPr id="68" name="Freeform: Shape 67">
                <a:extLst>
                  <a:ext uri="{FF2B5EF4-FFF2-40B4-BE49-F238E27FC236}">
                    <a16:creationId xmlns:a16="http://schemas.microsoft.com/office/drawing/2014/main" id="{7D035324-E001-433D-A4FD-7920050D0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endParaRPr lang="en-US" sz="1987"/>
              </a:p>
            </p:txBody>
          </p:sp>
          <p:sp>
            <p:nvSpPr>
              <p:cNvPr id="69" name="Freeform: Shape 68">
                <a:extLst>
                  <a:ext uri="{FF2B5EF4-FFF2-40B4-BE49-F238E27FC236}">
                    <a16:creationId xmlns:a16="http://schemas.microsoft.com/office/drawing/2014/main" id="{6E1C4A08-648A-4F88-AE77-5873C7A9D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endParaRPr lang="en-US" sz="1987"/>
              </a:p>
            </p:txBody>
          </p:sp>
        </p:grpSp>
        <p:sp>
          <p:nvSpPr>
            <p:cNvPr id="62" name="Freeform: Shape 61">
              <a:extLst>
                <a:ext uri="{FF2B5EF4-FFF2-40B4-BE49-F238E27FC236}">
                  <a16:creationId xmlns:a16="http://schemas.microsoft.com/office/drawing/2014/main" id="{CCC0F42E-DC28-45FA-997D-2393FB041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endParaRPr lang="en-US" sz="1987"/>
            </a:p>
          </p:txBody>
        </p:sp>
      </p:grpSp>
      <p:grpSp>
        <p:nvGrpSpPr>
          <p:cNvPr id="71" name="Cross">
            <a:extLst>
              <a:ext uri="{FF2B5EF4-FFF2-40B4-BE49-F238E27FC236}">
                <a16:creationId xmlns:a16="http://schemas.microsoft.com/office/drawing/2014/main" id="{5C0E6139-8A19-4905-87E2-E547D7B7F1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61826" y="3178657"/>
            <a:ext cx="118872" cy="118872"/>
            <a:chOff x="1175347" y="3733800"/>
            <a:chExt cx="118872" cy="118872"/>
          </a:xfrm>
        </p:grpSpPr>
        <p:cxnSp>
          <p:nvCxnSpPr>
            <p:cNvPr id="72" name="Straight Connector 71">
              <a:extLst>
                <a:ext uri="{FF2B5EF4-FFF2-40B4-BE49-F238E27FC236}">
                  <a16:creationId xmlns:a16="http://schemas.microsoft.com/office/drawing/2014/main" id="{BC05FFBD-B86A-4BD3-A147-FA95CE03CF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73" name="Straight Connector 72">
              <a:extLst>
                <a:ext uri="{FF2B5EF4-FFF2-40B4-BE49-F238E27FC236}">
                  <a16:creationId xmlns:a16="http://schemas.microsoft.com/office/drawing/2014/main" id="{EB69F8B1-78FB-4562-8A0D-8D29636755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
        <p:nvSpPr>
          <p:cNvPr id="5" name="Oval 5">
            <a:extLst>
              <a:ext uri="{FF2B5EF4-FFF2-40B4-BE49-F238E27FC236}">
                <a16:creationId xmlns:a16="http://schemas.microsoft.com/office/drawing/2014/main" id="{D4A896B1-1140-370C-BD2E-5E7B7CFFC71B}"/>
              </a:ext>
            </a:extLst>
          </p:cNvPr>
          <p:cNvSpPr>
            <a:spLocks noChangeArrowheads="1"/>
          </p:cNvSpPr>
          <p:nvPr/>
        </p:nvSpPr>
        <p:spPr bwMode="auto">
          <a:xfrm>
            <a:off x="7133724" y="1277919"/>
            <a:ext cx="4946691" cy="1015057"/>
          </a:xfrm>
          <a:prstGeom prst="ellipse">
            <a:avLst/>
          </a:prstGeom>
          <a:solidFill>
            <a:srgbClr val="D46708">
              <a:alpha val="61000"/>
            </a:srgbClr>
          </a:solidFill>
          <a:ln>
            <a:solidFill>
              <a:schemeClr val="accent5">
                <a:lumMod val="50000"/>
              </a:schemeClr>
            </a:solidFill>
            <a:headEnd/>
            <a:tailEnd/>
          </a:ln>
        </p:spPr>
        <p:style>
          <a:lnRef idx="3">
            <a:schemeClr val="lt1"/>
          </a:lnRef>
          <a:fillRef idx="1">
            <a:schemeClr val="accent2"/>
          </a:fillRef>
          <a:effectRef idx="1">
            <a:schemeClr val="accent2"/>
          </a:effectRef>
          <a:fontRef idx="minor">
            <a:schemeClr val="lt1"/>
          </a:fontRef>
        </p:style>
        <p:txBody>
          <a:bodyPr wrap="none" lIns="78748" tIns="39374" rIns="78748" bIns="39374"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defTabSz="914626">
              <a:defRPr/>
            </a:pPr>
            <a:r>
              <a:rPr lang="nb-NO" altLang="nb-NO" sz="1600" b="1" dirty="0">
                <a:solidFill>
                  <a:schemeClr val="bg2"/>
                </a:solidFill>
                <a:latin typeface="Verdana"/>
                <a:ea typeface="Verdana"/>
              </a:rPr>
              <a:t>Vår visjon:</a:t>
            </a:r>
          </a:p>
          <a:p>
            <a:pPr algn="ctr" defTabSz="914626">
              <a:defRPr/>
            </a:pPr>
            <a:r>
              <a:rPr lang="nb-NO" sz="2400" b="1" i="1" dirty="0">
                <a:solidFill>
                  <a:schemeClr val="bg2"/>
                </a:solidFill>
                <a:latin typeface="Verdana"/>
                <a:ea typeface="Verdana"/>
                <a:cs typeface="Verdana" panose="020B0604030504040204" pitchFamily="34" charset="0"/>
              </a:rPr>
              <a:t>Leke, lære, mestre</a:t>
            </a:r>
            <a:r>
              <a:rPr lang="nb-NO" sz="1100" b="1" dirty="0">
                <a:solidFill>
                  <a:schemeClr val="bg2"/>
                </a:solidFill>
                <a:latin typeface="Verdana"/>
                <a:ea typeface="Verdana"/>
                <a:cs typeface="Verdana" panose="020B0604030504040204" pitchFamily="34" charset="0"/>
              </a:rPr>
              <a:t>.</a:t>
            </a:r>
          </a:p>
        </p:txBody>
      </p:sp>
      <p:sp>
        <p:nvSpPr>
          <p:cNvPr id="6" name="Tittel 1">
            <a:extLst>
              <a:ext uri="{FF2B5EF4-FFF2-40B4-BE49-F238E27FC236}">
                <a16:creationId xmlns:a16="http://schemas.microsoft.com/office/drawing/2014/main" id="{BA6837F1-0A0D-D089-439A-95D22D9EF35C}"/>
              </a:ext>
            </a:extLst>
          </p:cNvPr>
          <p:cNvSpPr>
            <a:spLocks noGrp="1"/>
          </p:cNvSpPr>
          <p:nvPr/>
        </p:nvSpPr>
        <p:spPr>
          <a:xfrm>
            <a:off x="7804185" y="199970"/>
            <a:ext cx="3588399" cy="998480"/>
          </a:xfrm>
          <a:prstGeom prst="rect">
            <a:avLst/>
          </a:prstGeom>
        </p:spPr>
        <p:txBody>
          <a:bodyPr vert="horz" lIns="91440" tIns="45720" rIns="91440" bIns="0" rtlCol="0" anchor="b">
            <a:noAutofit/>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r>
              <a:rPr lang="nb-NO" altLang="nb-NO" sz="1800" b="1" dirty="0">
                <a:latin typeface="Comic Sans MS"/>
              </a:rPr>
              <a:t>Årsplan</a:t>
            </a:r>
            <a:br>
              <a:rPr lang="nb-NO" altLang="nb-NO" sz="1800" b="1" dirty="0">
                <a:latin typeface="Comic Sans MS" panose="030F0702030302020204" pitchFamily="66" charset="0"/>
              </a:rPr>
            </a:br>
            <a:r>
              <a:rPr lang="nb-NO" altLang="nb-NO" sz="1800" b="1" dirty="0">
                <a:latin typeface="Comic Sans MS"/>
              </a:rPr>
              <a:t>Barnas Hus barnehage</a:t>
            </a:r>
            <a:br>
              <a:rPr lang="nb-NO" altLang="nb-NO" sz="1800" b="1" dirty="0">
                <a:latin typeface="Comic Sans MS" panose="030F0702030302020204" pitchFamily="66" charset="0"/>
              </a:rPr>
            </a:br>
            <a:r>
              <a:rPr lang="nb-NO" altLang="nb-NO" sz="1800" b="1" dirty="0">
                <a:latin typeface="Comic Sans MS"/>
              </a:rPr>
              <a:t>2022 - 2023</a:t>
            </a:r>
            <a:br>
              <a:rPr lang="nb-NO" altLang="nb-NO" sz="1800" b="1" dirty="0">
                <a:latin typeface="Comic Sans MS" panose="030F0702030302020204" pitchFamily="66" charset="0"/>
              </a:rPr>
            </a:br>
            <a:r>
              <a:rPr lang="nb-NO" altLang="nb-NO" sz="1800" b="1" dirty="0">
                <a:latin typeface="Comic Sans MS"/>
              </a:rPr>
              <a:t>del 1 </a:t>
            </a:r>
            <a:endParaRPr lang="nb-NO" sz="1800">
              <a:latin typeface="Comic Sans MS" panose="030F0702030302020204" pitchFamily="66" charset="0"/>
            </a:endParaRPr>
          </a:p>
        </p:txBody>
      </p:sp>
      <p:pic>
        <p:nvPicPr>
          <p:cNvPr id="7" name="Bilde 7">
            <a:extLst>
              <a:ext uri="{FF2B5EF4-FFF2-40B4-BE49-F238E27FC236}">
                <a16:creationId xmlns:a16="http://schemas.microsoft.com/office/drawing/2014/main" id="{BEA43CA5-FAA4-D745-D3F2-EC6960956F7B}"/>
              </a:ext>
            </a:extLst>
          </p:cNvPr>
          <p:cNvPicPr>
            <a:picLocks noChangeAspect="1"/>
          </p:cNvPicPr>
          <p:nvPr/>
        </p:nvPicPr>
        <p:blipFill>
          <a:blip r:embed="rId2"/>
          <a:stretch>
            <a:fillRect/>
          </a:stretch>
        </p:blipFill>
        <p:spPr>
          <a:xfrm>
            <a:off x="7533400" y="249894"/>
            <a:ext cx="549275" cy="571500"/>
          </a:xfrm>
          <a:prstGeom prst="rect">
            <a:avLst/>
          </a:prstGeom>
        </p:spPr>
      </p:pic>
      <p:pic>
        <p:nvPicPr>
          <p:cNvPr id="8" name="Bilde 9">
            <a:extLst>
              <a:ext uri="{FF2B5EF4-FFF2-40B4-BE49-F238E27FC236}">
                <a16:creationId xmlns:a16="http://schemas.microsoft.com/office/drawing/2014/main" id="{244B298B-8563-4E5A-8238-358CE9C1C677}"/>
              </a:ext>
            </a:extLst>
          </p:cNvPr>
          <p:cNvPicPr>
            <a:picLocks noChangeAspect="1"/>
          </p:cNvPicPr>
          <p:nvPr/>
        </p:nvPicPr>
        <p:blipFill>
          <a:blip r:embed="rId3"/>
          <a:stretch>
            <a:fillRect/>
          </a:stretch>
        </p:blipFill>
        <p:spPr>
          <a:xfrm>
            <a:off x="11103437" y="179623"/>
            <a:ext cx="727075" cy="717550"/>
          </a:xfrm>
          <a:prstGeom prst="rect">
            <a:avLst/>
          </a:prstGeom>
        </p:spPr>
      </p:pic>
      <p:sp>
        <p:nvSpPr>
          <p:cNvPr id="10" name="Avrundet rektangel 6">
            <a:extLst>
              <a:ext uri="{FF2B5EF4-FFF2-40B4-BE49-F238E27FC236}">
                <a16:creationId xmlns:a16="http://schemas.microsoft.com/office/drawing/2014/main" id="{804449DD-9CB9-E55A-8659-66970EAC0F02}"/>
              </a:ext>
            </a:extLst>
          </p:cNvPr>
          <p:cNvSpPr/>
          <p:nvPr/>
        </p:nvSpPr>
        <p:spPr>
          <a:xfrm>
            <a:off x="8640465" y="2495751"/>
            <a:ext cx="1907351" cy="411316"/>
          </a:xfrm>
          <a:prstGeom prst="roundRect">
            <a:avLst/>
          </a:prstGeom>
          <a:solidFill>
            <a:srgbClr val="4472C4">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r>
              <a:rPr lang="nb-NO" sz="1600" dirty="0">
                <a:latin typeface="Comic Sans MS"/>
              </a:rPr>
              <a:t>Våre verdier</a:t>
            </a:r>
            <a:r>
              <a:rPr lang="nb-NO" sz="900" dirty="0"/>
              <a:t>:</a:t>
            </a:r>
          </a:p>
        </p:txBody>
      </p:sp>
      <p:sp>
        <p:nvSpPr>
          <p:cNvPr id="46" name="Text Box 6">
            <a:extLst>
              <a:ext uri="{FF2B5EF4-FFF2-40B4-BE49-F238E27FC236}">
                <a16:creationId xmlns:a16="http://schemas.microsoft.com/office/drawing/2014/main" id="{0A826B09-2724-0199-349D-D837C0B31BF1}"/>
              </a:ext>
            </a:extLst>
          </p:cNvPr>
          <p:cNvSpPr txBox="1">
            <a:spLocks noChangeArrowheads="1"/>
          </p:cNvSpPr>
          <p:nvPr/>
        </p:nvSpPr>
        <p:spPr bwMode="auto">
          <a:xfrm>
            <a:off x="6866131" y="4219876"/>
            <a:ext cx="6285423" cy="3088033"/>
          </a:xfrm>
          <a:prstGeom prst="rect">
            <a:avLst/>
          </a:prstGeom>
          <a:noFill/>
          <a:ln w="25400">
            <a:solidFill>
              <a:schemeClr val="accent2">
                <a:lumMod val="50000"/>
              </a:schemeClr>
            </a:solidFill>
            <a:miter lim="800000"/>
            <a:headEnd/>
            <a:tailEnd/>
          </a:ln>
        </p:spPr>
        <p:txBody>
          <a:bodyPr wrap="square" lIns="78748" tIns="39374" rIns="78748" bIns="39374" anchor="t">
            <a:spAutoFit/>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eaLnBrk="1" hangingPunct="1">
              <a:spcBef>
                <a:spcPct val="50000"/>
              </a:spcBef>
              <a:buClrTx/>
              <a:buSzTx/>
              <a:buFontTx/>
              <a:buNone/>
            </a:pPr>
            <a:r>
              <a:rPr lang="nb-NO" altLang="nb-NO" sz="1000" u="sng" dirty="0">
                <a:latin typeface="Comic Sans MS"/>
              </a:rPr>
              <a:t>Vårt fokus er:</a:t>
            </a:r>
          </a:p>
          <a:p>
            <a:pPr>
              <a:spcBef>
                <a:spcPct val="50000"/>
              </a:spcBef>
              <a:buClrTx/>
              <a:buSzTx/>
              <a:buFontTx/>
              <a:buChar char="•"/>
            </a:pPr>
            <a:r>
              <a:rPr lang="nb-NO" altLang="nb-NO" sz="1000" dirty="0">
                <a:latin typeface="Comic Sans MS"/>
              </a:rPr>
              <a:t> </a:t>
            </a:r>
            <a:r>
              <a:rPr lang="nb-NO" altLang="nb-NO" sz="1100" dirty="0">
                <a:latin typeface="Comic Sans MS"/>
              </a:rPr>
              <a:t>Sette det enkelte barn i sentrum, styrke og ivareta det unike og spesielle hos hvert enkelt barn.</a:t>
            </a:r>
          </a:p>
          <a:p>
            <a:pPr>
              <a:spcBef>
                <a:spcPct val="50000"/>
              </a:spcBef>
              <a:buClrTx/>
              <a:buSzTx/>
              <a:buFontTx/>
              <a:buChar char="•"/>
            </a:pPr>
            <a:r>
              <a:rPr lang="nb-NO" altLang="nb-NO" sz="1100" dirty="0">
                <a:latin typeface="Comic Sans MS"/>
              </a:rPr>
              <a:t> Vår barnehage skal være et sted der barna inspireres og motiveres for ulike erfaringer.</a:t>
            </a:r>
          </a:p>
          <a:p>
            <a:pPr>
              <a:spcBef>
                <a:spcPct val="50000"/>
              </a:spcBef>
              <a:buClrTx/>
              <a:buSzTx/>
              <a:buFontTx/>
              <a:buChar char="•"/>
            </a:pPr>
            <a:r>
              <a:rPr lang="nb-NO" altLang="nb-NO" sz="1100" dirty="0">
                <a:latin typeface="Comic Sans MS"/>
              </a:rPr>
              <a:t> Skape muligheter der barna ut fra eget ståsted kan oppleve gleden ved å mestre og å lære.</a:t>
            </a:r>
          </a:p>
          <a:p>
            <a:pPr>
              <a:spcBef>
                <a:spcPct val="50000"/>
              </a:spcBef>
              <a:buFontTx/>
              <a:buChar char="•"/>
            </a:pPr>
            <a:r>
              <a:rPr lang="nb-NO" altLang="nb-NO" sz="1100" dirty="0">
                <a:latin typeface="Comic Sans MS"/>
              </a:rPr>
              <a:t> Skape et miljø som gir rom for prøving og feiling. </a:t>
            </a:r>
            <a:r>
              <a:rPr lang="nb-NO" altLang="nb-NO" sz="1100" i="1" dirty="0">
                <a:latin typeface="Comic Sans MS"/>
              </a:rPr>
              <a:t>Små seire er også mestring.</a:t>
            </a:r>
          </a:p>
          <a:p>
            <a:pPr>
              <a:spcBef>
                <a:spcPct val="50000"/>
              </a:spcBef>
              <a:buClrTx/>
              <a:buSzTx/>
              <a:buFontTx/>
              <a:buChar char="•"/>
            </a:pPr>
            <a:r>
              <a:rPr lang="nb-NO" altLang="nb-NO" sz="1100" dirty="0">
                <a:latin typeface="Comic Sans MS"/>
              </a:rPr>
              <a:t> I et fellesskap skal barna få hjelp til å utvikle seg til ansvarlige medmennesker gjennom respekt, raushet og toleranse.</a:t>
            </a:r>
          </a:p>
          <a:p>
            <a:pPr>
              <a:spcBef>
                <a:spcPct val="50000"/>
              </a:spcBef>
              <a:buClrTx/>
              <a:buSzTx/>
              <a:buFontTx/>
              <a:buChar char="•"/>
            </a:pPr>
            <a:r>
              <a:rPr lang="nb-NO" altLang="nb-NO" sz="1100" dirty="0">
                <a:latin typeface="Comic Sans MS"/>
              </a:rPr>
              <a:t> Legge til rette for at barna skal få si sin mening og bli hørt hver dag.</a:t>
            </a:r>
          </a:p>
          <a:p>
            <a:pPr>
              <a:spcBef>
                <a:spcPct val="50000"/>
              </a:spcBef>
              <a:buClrTx/>
              <a:buSzTx/>
              <a:buFontTx/>
              <a:buChar char="•"/>
            </a:pPr>
            <a:r>
              <a:rPr lang="nb-NO" altLang="nb-NO" sz="1100" dirty="0">
                <a:latin typeface="Comic Sans MS"/>
              </a:rPr>
              <a:t> Nulltoleranse for mobbing.</a:t>
            </a:r>
          </a:p>
          <a:p>
            <a:pPr>
              <a:spcBef>
                <a:spcPct val="50000"/>
              </a:spcBef>
              <a:buClrTx/>
              <a:buSzTx/>
              <a:buFontTx/>
              <a:buChar char="•"/>
            </a:pPr>
            <a:r>
              <a:rPr lang="nb-NO" altLang="nb-NO" sz="1100" dirty="0">
                <a:latin typeface="Comic Sans MS"/>
              </a:rPr>
              <a:t> Voksne som er endringsvillig og utviklingsorientert.</a:t>
            </a:r>
          </a:p>
          <a:p>
            <a:pPr eaLnBrk="1" hangingPunct="1">
              <a:spcBef>
                <a:spcPct val="50000"/>
              </a:spcBef>
              <a:buClrTx/>
              <a:buSzTx/>
              <a:buFontTx/>
              <a:buChar char="•"/>
            </a:pPr>
            <a:r>
              <a:rPr lang="nb-NO" altLang="nb-NO" sz="1100" dirty="0">
                <a:latin typeface="Comic Sans MS"/>
              </a:rPr>
              <a:t>Mye glede og humor.</a:t>
            </a:r>
            <a:endParaRPr lang="nb-NO" altLang="nb-NO" sz="1100">
              <a:latin typeface="Comic Sans MS"/>
              <a:ea typeface="Verdana"/>
            </a:endParaRPr>
          </a:p>
          <a:p>
            <a:pPr algn="ctr">
              <a:spcBef>
                <a:spcPct val="50000"/>
              </a:spcBef>
              <a:buClrTx/>
              <a:buSzTx/>
              <a:buNone/>
            </a:pPr>
            <a:r>
              <a:rPr lang="nb-NO" altLang="nb-NO" sz="1000" dirty="0">
                <a:solidFill>
                  <a:schemeClr val="bg2"/>
                </a:solidFill>
                <a:highlight>
                  <a:srgbClr val="800000"/>
                </a:highlight>
                <a:latin typeface="Comic Sans MS"/>
              </a:rPr>
              <a:t>I VÅR BARNEHAGE ER DETTE DE VOKSNES ANSVAR!</a:t>
            </a:r>
          </a:p>
        </p:txBody>
      </p:sp>
      <p:sp>
        <p:nvSpPr>
          <p:cNvPr id="48" name="Rektangel 47">
            <a:extLst>
              <a:ext uri="{FF2B5EF4-FFF2-40B4-BE49-F238E27FC236}">
                <a16:creationId xmlns:a16="http://schemas.microsoft.com/office/drawing/2014/main" id="{ED20D07F-29C4-38B0-CA0F-1570DE52D368}"/>
              </a:ext>
            </a:extLst>
          </p:cNvPr>
          <p:cNvSpPr/>
          <p:nvPr/>
        </p:nvSpPr>
        <p:spPr>
          <a:xfrm>
            <a:off x="8047860" y="7334502"/>
            <a:ext cx="3859185" cy="438572"/>
          </a:xfrm>
          <a:prstGeom prst="rect">
            <a:avLst/>
          </a:prstGeom>
          <a:solidFill>
            <a:schemeClr val="bg1"/>
          </a:solidFill>
        </p:spPr>
        <p:txBody>
          <a:bodyPr wrap="square" lIns="91429" tIns="45715" rIns="91429" bIns="45715" anchor="t">
            <a:spAutoFit/>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spcBef>
                <a:spcPct val="50000"/>
              </a:spcBef>
              <a:defRPr/>
            </a:pPr>
            <a:r>
              <a:rPr lang="nb-NO" sz="800" b="1" dirty="0">
                <a:latin typeface="Comic Sans MS"/>
              </a:rPr>
              <a:t>Rådyrveien 6, 3370 Vikersund, Tlf:94 87 61 24 </a:t>
            </a:r>
            <a:endParaRPr lang="nb-NO" sz="800" b="1">
              <a:latin typeface="Comic Sans MS" panose="030F0702030302020204" pitchFamily="66" charset="0"/>
            </a:endParaRPr>
          </a:p>
          <a:p>
            <a:pPr algn="ctr">
              <a:spcBef>
                <a:spcPct val="50000"/>
              </a:spcBef>
              <a:defRPr/>
            </a:pPr>
            <a:r>
              <a:rPr lang="nb-NO" sz="800" b="1" dirty="0">
                <a:latin typeface="Comic Sans MS"/>
              </a:rPr>
              <a:t>Mail: barnashus@modum.kommune.no  </a:t>
            </a:r>
            <a:r>
              <a:rPr lang="nb-NO" sz="900" b="1" dirty="0">
                <a:latin typeface="Comic Sans MS"/>
              </a:rPr>
              <a:t> </a:t>
            </a:r>
            <a:endParaRPr lang="nb-NO" sz="900" b="1">
              <a:latin typeface="Comic Sans MS" panose="030F0702030302020204" pitchFamily="66" charset="0"/>
            </a:endParaRPr>
          </a:p>
        </p:txBody>
      </p:sp>
      <p:sp>
        <p:nvSpPr>
          <p:cNvPr id="58" name="Text Box 23">
            <a:extLst>
              <a:ext uri="{FF2B5EF4-FFF2-40B4-BE49-F238E27FC236}">
                <a16:creationId xmlns:a16="http://schemas.microsoft.com/office/drawing/2014/main" id="{43C4BB95-04A5-12CB-0E15-9088AF8C1B8A}"/>
              </a:ext>
            </a:extLst>
          </p:cNvPr>
          <p:cNvSpPr txBox="1">
            <a:spLocks noChangeArrowheads="1"/>
          </p:cNvSpPr>
          <p:nvPr/>
        </p:nvSpPr>
        <p:spPr bwMode="auto">
          <a:xfrm>
            <a:off x="517088" y="477039"/>
            <a:ext cx="5576184" cy="69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8748" tIns="39374" rIns="78748" bIns="39374" anchor="t">
            <a:spAutoFit/>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eaLnBrk="1" hangingPunct="1">
              <a:spcBef>
                <a:spcPct val="0"/>
              </a:spcBef>
              <a:buClrTx/>
              <a:buSzTx/>
              <a:buFontTx/>
              <a:buNone/>
            </a:pPr>
            <a:r>
              <a:rPr lang="nb-NO" altLang="nb-NO" sz="1000" u="sng" dirty="0">
                <a:latin typeface="Comic Sans MS"/>
              </a:rPr>
              <a:t>Dokumentasjon</a:t>
            </a:r>
          </a:p>
          <a:p>
            <a:pPr marL="170815" indent="-170815" algn="ctr">
              <a:spcBef>
                <a:spcPct val="0"/>
              </a:spcBef>
              <a:buClrTx/>
              <a:buSzTx/>
              <a:buFontTx/>
              <a:buChar char="-"/>
            </a:pPr>
            <a:r>
              <a:rPr lang="nb-NO" altLang="nb-NO" sz="1000" dirty="0">
                <a:latin typeface="Comic Sans MS"/>
              </a:rPr>
              <a:t>Som grunnlag for refleksjon og læring –</a:t>
            </a:r>
          </a:p>
          <a:p>
            <a:pPr algn="ctr">
              <a:spcBef>
                <a:spcPct val="0"/>
              </a:spcBef>
            </a:pPr>
            <a:r>
              <a:rPr lang="nb-NO" altLang="nb-NO" sz="1000" dirty="0">
                <a:latin typeface="Comic Sans MS"/>
              </a:rPr>
              <a:t>« Dokumentasjon av det pedagogiske arbeidet skal inngå i barnehagens arbeid med å planlegge, vurdere og utvikle den pedagogiske virksomheten.» (Rammeplan for barnehagen)</a:t>
            </a:r>
            <a:endParaRPr lang="nb-NO" sz="1000">
              <a:cs typeface="Arial"/>
            </a:endParaRPr>
          </a:p>
        </p:txBody>
      </p:sp>
      <p:sp>
        <p:nvSpPr>
          <p:cNvPr id="70" name="Text Box 89">
            <a:extLst>
              <a:ext uri="{FF2B5EF4-FFF2-40B4-BE49-F238E27FC236}">
                <a16:creationId xmlns:a16="http://schemas.microsoft.com/office/drawing/2014/main" id="{D0CEDFEC-358E-6640-C5B8-099C60715A24}"/>
              </a:ext>
            </a:extLst>
          </p:cNvPr>
          <p:cNvSpPr txBox="1">
            <a:spLocks noChangeArrowheads="1"/>
          </p:cNvSpPr>
          <p:nvPr/>
        </p:nvSpPr>
        <p:spPr bwMode="auto">
          <a:xfrm>
            <a:off x="549188" y="1378304"/>
            <a:ext cx="5412909" cy="100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8748" tIns="39374" rIns="78748" bIns="39374" anchor="t">
            <a:spAutoFit/>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spcBef>
                <a:spcPct val="50000"/>
              </a:spcBef>
              <a:buClrTx/>
              <a:buSzTx/>
              <a:buNone/>
            </a:pPr>
            <a:r>
              <a:rPr lang="nb-NO" altLang="nb-NO" sz="1000" dirty="0">
                <a:latin typeface="Comic Sans MS"/>
                <a:ea typeface="Verdana"/>
              </a:rPr>
              <a:t> </a:t>
            </a:r>
            <a:r>
              <a:rPr lang="nb-NO" altLang="nb-NO" sz="1000" u="sng" dirty="0">
                <a:latin typeface="Comic Sans MS"/>
              </a:rPr>
              <a:t>Vurdering</a:t>
            </a:r>
          </a:p>
          <a:p>
            <a:pPr algn="ctr">
              <a:spcBef>
                <a:spcPct val="50000"/>
              </a:spcBef>
            </a:pPr>
            <a:r>
              <a:rPr lang="nb-NO" sz="1000" i="1" dirty="0">
                <a:latin typeface="Comic Sans MS"/>
                <a:cs typeface="Calibri"/>
              </a:rPr>
              <a:t> Personalet reflekterer jevnlig over det pedagogiske arbeidet, målsetting og gjennomføring. I tillegg har vi med oss foreldrenes tilbakemeldinger fra det daglige samarbeidet og foreldresamtaler.</a:t>
            </a:r>
            <a:endParaRPr lang="nb-NO" sz="1000">
              <a:latin typeface="Comic Sans MS"/>
              <a:cs typeface="Arial"/>
            </a:endParaRPr>
          </a:p>
          <a:p>
            <a:pPr algn="ctr" eaLnBrk="1" hangingPunct="1">
              <a:spcBef>
                <a:spcPct val="50000"/>
              </a:spcBef>
              <a:buClrTx/>
              <a:buSzTx/>
              <a:buFontTx/>
              <a:buNone/>
            </a:pPr>
            <a:endParaRPr lang="nb-NO" altLang="nb-NO" sz="1000" b="1" dirty="0">
              <a:latin typeface="Comic Sans MS"/>
            </a:endParaRPr>
          </a:p>
        </p:txBody>
      </p:sp>
      <p:sp>
        <p:nvSpPr>
          <p:cNvPr id="74" name="TekstSylinder 6">
            <a:extLst>
              <a:ext uri="{FF2B5EF4-FFF2-40B4-BE49-F238E27FC236}">
                <a16:creationId xmlns:a16="http://schemas.microsoft.com/office/drawing/2014/main" id="{DFCD453E-005C-C719-3A56-475430C7B2A3}"/>
              </a:ext>
            </a:extLst>
          </p:cNvPr>
          <p:cNvSpPr txBox="1">
            <a:spLocks noChangeArrowheads="1"/>
          </p:cNvSpPr>
          <p:nvPr/>
        </p:nvSpPr>
        <p:spPr bwMode="auto">
          <a:xfrm>
            <a:off x="-267" y="2153581"/>
            <a:ext cx="6767814" cy="69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8748" tIns="39374" rIns="78748" bIns="39374" anchor="t">
            <a:spAutoFit/>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eaLnBrk="1" hangingPunct="1">
              <a:spcBef>
                <a:spcPct val="0"/>
              </a:spcBef>
              <a:buClrTx/>
              <a:buSzTx/>
              <a:buFontTx/>
              <a:buNone/>
            </a:pPr>
            <a:r>
              <a:rPr lang="nb-NO" altLang="nb-NO" sz="1000" u="sng" dirty="0">
                <a:latin typeface="Comic Sans MS"/>
              </a:rPr>
              <a:t>Samarbeid.</a:t>
            </a:r>
            <a:endParaRPr lang="nb-NO" altLang="nb-NO" sz="1000" u="sng">
              <a:latin typeface="Comic Sans MS"/>
            </a:endParaRPr>
          </a:p>
          <a:p>
            <a:pPr algn="ctr">
              <a:spcBef>
                <a:spcPct val="0"/>
              </a:spcBef>
              <a:buClrTx/>
              <a:buSzTx/>
              <a:buNone/>
            </a:pPr>
            <a:r>
              <a:rPr lang="nb-NO" altLang="nb-NO" sz="1000" dirty="0">
                <a:latin typeface="Comic Sans MS"/>
              </a:rPr>
              <a:t>Vi legger stor vekt på et godt foreldresamarbeid, og </a:t>
            </a:r>
          </a:p>
          <a:p>
            <a:pPr algn="ctr">
              <a:spcBef>
                <a:spcPct val="0"/>
              </a:spcBef>
              <a:buClrTx/>
              <a:buSzTx/>
              <a:buFontTx/>
              <a:buNone/>
            </a:pPr>
            <a:r>
              <a:rPr lang="nb-NO" altLang="nb-NO" sz="1000" dirty="0">
                <a:latin typeface="Comic Sans MS"/>
              </a:rPr>
              <a:t>et godt personalsamarbeid.</a:t>
            </a:r>
            <a:endParaRPr lang="nb-NO" sz="1000">
              <a:cs typeface="Arial"/>
            </a:endParaRPr>
          </a:p>
          <a:p>
            <a:pPr algn="ctr">
              <a:spcBef>
                <a:spcPct val="0"/>
              </a:spcBef>
              <a:buClrTx/>
              <a:buSzTx/>
              <a:buNone/>
            </a:pPr>
            <a:r>
              <a:rPr lang="nb-NO" altLang="nb-NO" sz="1000" i="1" dirty="0">
                <a:latin typeface="Comic Sans MS"/>
              </a:rPr>
              <a:t>Gjennom samarbeid oppnår vi resultater.</a:t>
            </a:r>
            <a:r>
              <a:rPr lang="nb-NO" altLang="nb-NO" sz="1000" b="1" i="1" dirty="0">
                <a:solidFill>
                  <a:schemeClr val="accent6">
                    <a:lumMod val="50000"/>
                  </a:schemeClr>
                </a:solidFill>
                <a:latin typeface="Comic Sans MS"/>
              </a:rPr>
              <a:t> </a:t>
            </a:r>
            <a:endParaRPr lang="nb-NO" altLang="nb-NO" sz="1000" b="1" i="1" dirty="0">
              <a:solidFill>
                <a:schemeClr val="accent6">
                  <a:lumMod val="50000"/>
                </a:schemeClr>
              </a:solidFill>
              <a:latin typeface="Comic Sans MS" panose="030F0702030302020204" pitchFamily="66" charset="0"/>
            </a:endParaRPr>
          </a:p>
        </p:txBody>
      </p:sp>
      <p:graphicFrame>
        <p:nvGraphicFramePr>
          <p:cNvPr id="76" name="Tabell 75">
            <a:extLst>
              <a:ext uri="{FF2B5EF4-FFF2-40B4-BE49-F238E27FC236}">
                <a16:creationId xmlns:a16="http://schemas.microsoft.com/office/drawing/2014/main" id="{DFA98B1E-02B5-CEB2-0C04-B86BC726F76E}"/>
              </a:ext>
            </a:extLst>
          </p:cNvPr>
          <p:cNvGraphicFramePr>
            <a:graphicFrameLocks noGrp="1"/>
          </p:cNvGraphicFramePr>
          <p:nvPr>
            <p:extLst>
              <p:ext uri="{D42A27DB-BD31-4B8C-83A1-F6EECF244321}">
                <p14:modId xmlns:p14="http://schemas.microsoft.com/office/powerpoint/2010/main" val="1147586097"/>
              </p:ext>
            </p:extLst>
          </p:nvPr>
        </p:nvGraphicFramePr>
        <p:xfrm>
          <a:off x="673100" y="2857500"/>
          <a:ext cx="3449954" cy="4299194"/>
        </p:xfrm>
        <a:graphic>
          <a:graphicData uri="http://schemas.openxmlformats.org/drawingml/2006/table">
            <a:tbl>
              <a:tblPr firstRow="1" bandRow="1">
                <a:tableStyleId>{5C22544A-7EE6-4342-B048-85BDC9FD1C3A}</a:tableStyleId>
              </a:tblPr>
              <a:tblGrid>
                <a:gridCol w="649605">
                  <a:extLst>
                    <a:ext uri="{9D8B030D-6E8A-4147-A177-3AD203B41FA5}">
                      <a16:colId xmlns:a16="http://schemas.microsoft.com/office/drawing/2014/main" val="2545415592"/>
                    </a:ext>
                  </a:extLst>
                </a:gridCol>
                <a:gridCol w="904874">
                  <a:extLst>
                    <a:ext uri="{9D8B030D-6E8A-4147-A177-3AD203B41FA5}">
                      <a16:colId xmlns:a16="http://schemas.microsoft.com/office/drawing/2014/main" val="2078190927"/>
                    </a:ext>
                  </a:extLst>
                </a:gridCol>
                <a:gridCol w="1895475">
                  <a:extLst>
                    <a:ext uri="{9D8B030D-6E8A-4147-A177-3AD203B41FA5}">
                      <a16:colId xmlns:a16="http://schemas.microsoft.com/office/drawing/2014/main" val="1068956416"/>
                    </a:ext>
                  </a:extLst>
                </a:gridCol>
              </a:tblGrid>
              <a:tr h="253823">
                <a:tc>
                  <a:txBody>
                    <a:bodyPr/>
                    <a:lstStyle/>
                    <a:p>
                      <a:pPr fontAlgn="base"/>
                      <a:r>
                        <a:rPr lang="nb-NO" sz="1000" dirty="0" err="1">
                          <a:effectLst/>
                          <a:latin typeface="Comic Sans MS"/>
                        </a:rPr>
                        <a:t>Mnd</a:t>
                      </a:r>
                      <a:r>
                        <a:rPr lang="nb-NO" sz="1000" dirty="0">
                          <a:effectLst/>
                          <a:latin typeface="Comic Sans MS"/>
                        </a:rPr>
                        <a:t>​</a:t>
                      </a:r>
                    </a:p>
                  </a:txBody>
                  <a:tcPr>
                    <a:solidFill>
                      <a:srgbClr val="F0D0B4"/>
                    </a:solidFill>
                  </a:tcPr>
                </a:tc>
                <a:tc>
                  <a:txBody>
                    <a:bodyPr/>
                    <a:lstStyle/>
                    <a:p>
                      <a:pPr fontAlgn="base"/>
                      <a:r>
                        <a:rPr lang="nb-NO" sz="1000" dirty="0">
                          <a:effectLst/>
                          <a:latin typeface="Comic Sans MS"/>
                        </a:rPr>
                        <a:t>Dato/uke​</a:t>
                      </a:r>
                    </a:p>
                  </a:txBody>
                  <a:tcPr>
                    <a:solidFill>
                      <a:srgbClr val="F0D0B4"/>
                    </a:solidFill>
                  </a:tcPr>
                </a:tc>
                <a:tc>
                  <a:txBody>
                    <a:bodyPr/>
                    <a:lstStyle/>
                    <a:p>
                      <a:pPr fontAlgn="base"/>
                      <a:r>
                        <a:rPr lang="nb-NO" sz="1000" dirty="0">
                          <a:effectLst/>
                          <a:latin typeface="Comic Sans MS"/>
                        </a:rPr>
                        <a:t>Aktivitet​</a:t>
                      </a:r>
                    </a:p>
                  </a:txBody>
                  <a:tcPr>
                    <a:solidFill>
                      <a:srgbClr val="F0D0B4"/>
                    </a:solidFill>
                  </a:tcPr>
                </a:tc>
                <a:extLst>
                  <a:ext uri="{0D108BD9-81ED-4DB2-BD59-A6C34878D82A}">
                    <a16:rowId xmlns:a16="http://schemas.microsoft.com/office/drawing/2014/main" val="3489908211"/>
                  </a:ext>
                </a:extLst>
              </a:tr>
              <a:tr h="369197">
                <a:tc>
                  <a:txBody>
                    <a:bodyPr/>
                    <a:lstStyle/>
                    <a:p>
                      <a:pPr fontAlgn="base"/>
                      <a:r>
                        <a:rPr lang="nb-NO" sz="1000" dirty="0">
                          <a:effectLst/>
                          <a:latin typeface="Comic Sans MS"/>
                        </a:rPr>
                        <a:t>Okt.​</a:t>
                      </a:r>
                    </a:p>
                  </a:txBody>
                  <a:tcPr>
                    <a:solidFill>
                      <a:srgbClr val="EBAF7A"/>
                    </a:solidFill>
                  </a:tcPr>
                </a:tc>
                <a:tc>
                  <a:txBody>
                    <a:bodyPr/>
                    <a:lstStyle/>
                    <a:p>
                      <a:pPr fontAlgn="base"/>
                      <a:r>
                        <a:rPr lang="nb-NO" sz="1000" dirty="0">
                          <a:effectLst/>
                          <a:latin typeface="Comic Sans MS"/>
                        </a:rPr>
                        <a:t>18</a:t>
                      </a:r>
                    </a:p>
                    <a:p>
                      <a:pPr fontAlgn="base"/>
                      <a:r>
                        <a:rPr lang="nb-NO" sz="1000" dirty="0">
                          <a:effectLst/>
                          <a:latin typeface="Comic Sans MS"/>
                        </a:rPr>
                        <a:t>Uke 43</a:t>
                      </a:r>
                    </a:p>
                  </a:txBody>
                  <a:tcPr>
                    <a:solidFill>
                      <a:srgbClr val="EBAF7A"/>
                    </a:solidFill>
                  </a:tcPr>
                </a:tc>
                <a:tc>
                  <a:txBody>
                    <a:bodyPr/>
                    <a:lstStyle/>
                    <a:p>
                      <a:pPr fontAlgn="base"/>
                      <a:r>
                        <a:rPr lang="nb-NO" sz="1000" dirty="0">
                          <a:effectLst/>
                          <a:latin typeface="Comic Sans MS"/>
                        </a:rPr>
                        <a:t>Foreldremøte​</a:t>
                      </a:r>
                    </a:p>
                    <a:p>
                      <a:pPr fontAlgn="base"/>
                      <a:r>
                        <a:rPr lang="nb-NO" sz="1000" dirty="0">
                          <a:effectLst/>
                          <a:latin typeface="Comic Sans MS"/>
                        </a:rPr>
                        <a:t>Solidaritetsuke ​</a:t>
                      </a:r>
                    </a:p>
                  </a:txBody>
                  <a:tcPr>
                    <a:solidFill>
                      <a:srgbClr val="EBAF7A"/>
                    </a:solidFill>
                  </a:tcPr>
                </a:tc>
                <a:extLst>
                  <a:ext uri="{0D108BD9-81ED-4DB2-BD59-A6C34878D82A}">
                    <a16:rowId xmlns:a16="http://schemas.microsoft.com/office/drawing/2014/main" val="3946026002"/>
                  </a:ext>
                </a:extLst>
              </a:tr>
              <a:tr h="369197">
                <a:tc>
                  <a:txBody>
                    <a:bodyPr/>
                    <a:lstStyle/>
                    <a:p>
                      <a:pPr fontAlgn="base"/>
                      <a:r>
                        <a:rPr lang="nb-NO" sz="1000" dirty="0">
                          <a:effectLst/>
                          <a:latin typeface="Comic Sans MS"/>
                        </a:rPr>
                        <a:t>Nov.​</a:t>
                      </a:r>
                    </a:p>
                  </a:txBody>
                  <a:tcPr>
                    <a:solidFill>
                      <a:srgbClr val="EBAF7A"/>
                    </a:solidFill>
                  </a:tcPr>
                </a:tc>
                <a:tc>
                  <a:txBody>
                    <a:bodyPr/>
                    <a:lstStyle/>
                    <a:p>
                      <a:pPr fontAlgn="base"/>
                      <a:r>
                        <a:rPr lang="nb-NO" sz="1000" dirty="0">
                          <a:effectLst/>
                          <a:latin typeface="Comic Sans MS"/>
                        </a:rPr>
                        <a:t>7.​</a:t>
                      </a:r>
                    </a:p>
                    <a:p>
                      <a:pPr fontAlgn="base"/>
                      <a:r>
                        <a:rPr lang="nb-NO" sz="1000" dirty="0">
                          <a:effectLst/>
                          <a:latin typeface="Comic Sans MS"/>
                        </a:rPr>
                        <a:t>30.​</a:t>
                      </a:r>
                    </a:p>
                  </a:txBody>
                  <a:tcPr>
                    <a:solidFill>
                      <a:srgbClr val="EBAF7A"/>
                    </a:solidFill>
                  </a:tcPr>
                </a:tc>
                <a:tc>
                  <a:txBody>
                    <a:bodyPr/>
                    <a:lstStyle/>
                    <a:p>
                      <a:pPr fontAlgn="base"/>
                      <a:r>
                        <a:rPr lang="nb-NO" sz="1000" dirty="0">
                          <a:effectLst/>
                          <a:latin typeface="Comic Sans MS"/>
                        </a:rPr>
                        <a:t>Planleggingsdag ​</a:t>
                      </a:r>
                    </a:p>
                    <a:p>
                      <a:pPr fontAlgn="base"/>
                      <a:r>
                        <a:rPr lang="nb-NO" sz="1000" dirty="0">
                          <a:effectLst/>
                          <a:latin typeface="Comic Sans MS"/>
                        </a:rPr>
                        <a:t>Julegrantenning​</a:t>
                      </a:r>
                    </a:p>
                  </a:txBody>
                  <a:tcPr>
                    <a:solidFill>
                      <a:srgbClr val="EBAF7A"/>
                    </a:solidFill>
                  </a:tcPr>
                </a:tc>
                <a:extLst>
                  <a:ext uri="{0D108BD9-81ED-4DB2-BD59-A6C34878D82A}">
                    <a16:rowId xmlns:a16="http://schemas.microsoft.com/office/drawing/2014/main" val="699961225"/>
                  </a:ext>
                </a:extLst>
              </a:tr>
              <a:tr h="530721">
                <a:tc>
                  <a:txBody>
                    <a:bodyPr/>
                    <a:lstStyle/>
                    <a:p>
                      <a:pPr fontAlgn="base"/>
                      <a:r>
                        <a:rPr lang="nb-NO" sz="1000" dirty="0">
                          <a:effectLst/>
                          <a:latin typeface="Comic Sans MS"/>
                        </a:rPr>
                        <a:t>Des.​</a:t>
                      </a:r>
                    </a:p>
                    <a:p>
                      <a:pPr fontAlgn="base"/>
                      <a:r>
                        <a:rPr lang="nb-NO" sz="1000" dirty="0">
                          <a:effectLst/>
                          <a:latin typeface="Comic Sans MS"/>
                        </a:rPr>
                        <a:t>​</a:t>
                      </a:r>
                    </a:p>
                  </a:txBody>
                  <a:tcPr>
                    <a:solidFill>
                      <a:srgbClr val="EBAF7A"/>
                    </a:solidFill>
                  </a:tcPr>
                </a:tc>
                <a:tc>
                  <a:txBody>
                    <a:bodyPr/>
                    <a:lstStyle/>
                    <a:p>
                      <a:pPr fontAlgn="base"/>
                      <a:r>
                        <a:rPr lang="nb-NO" sz="1000" dirty="0">
                          <a:effectLst/>
                          <a:latin typeface="Comic Sans MS"/>
                        </a:rPr>
                        <a:t>9.​</a:t>
                      </a:r>
                    </a:p>
                    <a:p>
                      <a:pPr fontAlgn="base"/>
                      <a:r>
                        <a:rPr lang="nb-NO" sz="1000" dirty="0">
                          <a:effectLst/>
                          <a:latin typeface="Comic Sans MS"/>
                        </a:rPr>
                        <a:t>13.​</a:t>
                      </a:r>
                    </a:p>
                    <a:p>
                      <a:pPr fontAlgn="base"/>
                      <a:r>
                        <a:rPr lang="nb-NO" sz="1000" dirty="0">
                          <a:effectLst/>
                          <a:latin typeface="Comic Sans MS"/>
                        </a:rPr>
                        <a:t>15.​</a:t>
                      </a:r>
                    </a:p>
                  </a:txBody>
                  <a:tcPr>
                    <a:solidFill>
                      <a:srgbClr val="EBAF7A"/>
                    </a:solidFill>
                  </a:tcPr>
                </a:tc>
                <a:tc>
                  <a:txBody>
                    <a:bodyPr/>
                    <a:lstStyle/>
                    <a:p>
                      <a:pPr fontAlgn="base"/>
                      <a:r>
                        <a:rPr lang="nb-NO" sz="1000" dirty="0">
                          <a:effectLst/>
                          <a:latin typeface="Comic Sans MS"/>
                        </a:rPr>
                        <a:t>Nissefest.​</a:t>
                      </a:r>
                    </a:p>
                    <a:p>
                      <a:pPr fontAlgn="base"/>
                      <a:r>
                        <a:rPr lang="nb-NO" sz="1000" dirty="0">
                          <a:effectLst/>
                          <a:latin typeface="Comic Sans MS"/>
                        </a:rPr>
                        <a:t>Lucia.​</a:t>
                      </a:r>
                    </a:p>
                    <a:p>
                      <a:pPr fontAlgn="base"/>
                      <a:r>
                        <a:rPr lang="nb-NO" sz="1000" dirty="0">
                          <a:effectLst/>
                          <a:latin typeface="Comic Sans MS"/>
                        </a:rPr>
                        <a:t>Julebord for barna.​</a:t>
                      </a:r>
                    </a:p>
                  </a:txBody>
                  <a:tcPr>
                    <a:solidFill>
                      <a:srgbClr val="EBAF7A"/>
                    </a:solidFill>
                  </a:tcPr>
                </a:tc>
                <a:extLst>
                  <a:ext uri="{0D108BD9-81ED-4DB2-BD59-A6C34878D82A}">
                    <a16:rowId xmlns:a16="http://schemas.microsoft.com/office/drawing/2014/main" val="3680967726"/>
                  </a:ext>
                </a:extLst>
              </a:tr>
              <a:tr h="253823">
                <a:tc>
                  <a:txBody>
                    <a:bodyPr/>
                    <a:lstStyle/>
                    <a:p>
                      <a:pPr fontAlgn="base"/>
                      <a:r>
                        <a:rPr lang="nb-NO" sz="1000" dirty="0">
                          <a:effectLst/>
                          <a:latin typeface="Comic Sans MS"/>
                        </a:rPr>
                        <a:t>Jan.​</a:t>
                      </a:r>
                    </a:p>
                  </a:txBody>
                  <a:tcPr>
                    <a:solidFill>
                      <a:srgbClr val="EBAF7A"/>
                    </a:solidFill>
                  </a:tcPr>
                </a:tc>
                <a:tc>
                  <a:txBody>
                    <a:bodyPr/>
                    <a:lstStyle/>
                    <a:p>
                      <a:pPr fontAlgn="base"/>
                      <a:r>
                        <a:rPr lang="nb-NO" sz="1000" dirty="0">
                          <a:effectLst/>
                          <a:latin typeface="Comic Sans MS"/>
                        </a:rPr>
                        <a:t>2.</a:t>
                      </a:r>
                    </a:p>
                  </a:txBody>
                  <a:tcPr>
                    <a:solidFill>
                      <a:srgbClr val="EBAF7A"/>
                    </a:solidFill>
                  </a:tcPr>
                </a:tc>
                <a:tc>
                  <a:txBody>
                    <a:bodyPr/>
                    <a:lstStyle/>
                    <a:p>
                      <a:pPr fontAlgn="base"/>
                      <a:r>
                        <a:rPr lang="nb-NO" sz="1000" dirty="0">
                          <a:effectLst/>
                          <a:latin typeface="Comic Sans MS"/>
                        </a:rPr>
                        <a:t>Planleggingsdag​</a:t>
                      </a:r>
                    </a:p>
                  </a:txBody>
                  <a:tcPr>
                    <a:solidFill>
                      <a:srgbClr val="EBAF7A"/>
                    </a:solidFill>
                  </a:tcPr>
                </a:tc>
                <a:extLst>
                  <a:ext uri="{0D108BD9-81ED-4DB2-BD59-A6C34878D82A}">
                    <a16:rowId xmlns:a16="http://schemas.microsoft.com/office/drawing/2014/main" val="126343254"/>
                  </a:ext>
                </a:extLst>
              </a:tr>
              <a:tr h="392271">
                <a:tc>
                  <a:txBody>
                    <a:bodyPr/>
                    <a:lstStyle/>
                    <a:p>
                      <a:pPr fontAlgn="base"/>
                      <a:r>
                        <a:rPr lang="nb-NO" sz="1000" dirty="0">
                          <a:effectLst/>
                          <a:latin typeface="Comic Sans MS"/>
                        </a:rPr>
                        <a:t>Feb.​</a:t>
                      </a:r>
                    </a:p>
                    <a:p>
                      <a:pPr fontAlgn="base"/>
                      <a:r>
                        <a:rPr lang="nb-NO" sz="1000" dirty="0">
                          <a:effectLst/>
                          <a:latin typeface="Comic Sans MS"/>
                        </a:rPr>
                        <a:t>Feb.​</a:t>
                      </a:r>
                    </a:p>
                  </a:txBody>
                  <a:tcPr>
                    <a:solidFill>
                      <a:srgbClr val="EBAF7A"/>
                    </a:solidFill>
                  </a:tcPr>
                </a:tc>
                <a:tc>
                  <a:txBody>
                    <a:bodyPr/>
                    <a:lstStyle/>
                    <a:p>
                      <a:pPr fontAlgn="base"/>
                      <a:r>
                        <a:rPr lang="nb-NO" sz="1000" dirty="0">
                          <a:effectLst/>
                          <a:latin typeface="Comic Sans MS"/>
                        </a:rPr>
                        <a:t>1​</a:t>
                      </a:r>
                    </a:p>
                    <a:p>
                      <a:pPr fontAlgn="base"/>
                      <a:r>
                        <a:rPr lang="nb-NO" sz="1000" dirty="0">
                          <a:effectLst/>
                          <a:latin typeface="Comic Sans MS"/>
                        </a:rPr>
                        <a:t>17.​</a:t>
                      </a:r>
                    </a:p>
                  </a:txBody>
                  <a:tcPr>
                    <a:solidFill>
                      <a:srgbClr val="EBAF7A"/>
                    </a:solidFill>
                  </a:tcPr>
                </a:tc>
                <a:tc>
                  <a:txBody>
                    <a:bodyPr/>
                    <a:lstStyle/>
                    <a:p>
                      <a:pPr fontAlgn="base"/>
                      <a:r>
                        <a:rPr lang="nb-NO" sz="1000" dirty="0">
                          <a:effectLst/>
                          <a:latin typeface="Comic Sans MS"/>
                        </a:rPr>
                        <a:t>Barnehagens bursdag.​</a:t>
                      </a:r>
                    </a:p>
                    <a:p>
                      <a:pPr fontAlgn="base"/>
                      <a:r>
                        <a:rPr lang="nb-NO" sz="1000" dirty="0">
                          <a:effectLst/>
                          <a:latin typeface="Comic Sans MS"/>
                        </a:rPr>
                        <a:t>Karneval.​</a:t>
                      </a:r>
                    </a:p>
                  </a:txBody>
                  <a:tcPr>
                    <a:solidFill>
                      <a:srgbClr val="EBAF7A"/>
                    </a:solidFill>
                  </a:tcPr>
                </a:tc>
                <a:extLst>
                  <a:ext uri="{0D108BD9-81ED-4DB2-BD59-A6C34878D82A}">
                    <a16:rowId xmlns:a16="http://schemas.microsoft.com/office/drawing/2014/main" val="1717821470"/>
                  </a:ext>
                </a:extLst>
              </a:tr>
              <a:tr h="253823">
                <a:tc>
                  <a:txBody>
                    <a:bodyPr/>
                    <a:lstStyle/>
                    <a:p>
                      <a:pPr fontAlgn="auto"/>
                      <a:r>
                        <a:rPr lang="nb-NO" sz="1000" dirty="0">
                          <a:effectLst/>
                          <a:latin typeface="Comic Sans MS"/>
                        </a:rPr>
                        <a:t>​April</a:t>
                      </a:r>
                      <a:endParaRPr lang="nb-NO" sz="1000" b="1" dirty="0">
                        <a:effectLst/>
                        <a:latin typeface="Comic Sans MS"/>
                      </a:endParaRPr>
                    </a:p>
                  </a:txBody>
                  <a:tcPr>
                    <a:solidFill>
                      <a:srgbClr val="EBAF7A"/>
                    </a:solidFill>
                  </a:tcPr>
                </a:tc>
                <a:tc>
                  <a:txBody>
                    <a:bodyPr/>
                    <a:lstStyle/>
                    <a:p>
                      <a:pPr fontAlgn="base"/>
                      <a:r>
                        <a:rPr lang="nb-NO" sz="1000" dirty="0">
                          <a:effectLst/>
                          <a:latin typeface="Comic Sans MS"/>
                        </a:rPr>
                        <a:t>18.​</a:t>
                      </a:r>
                    </a:p>
                  </a:txBody>
                  <a:tcPr>
                    <a:solidFill>
                      <a:srgbClr val="EBAF7A"/>
                    </a:solidFill>
                  </a:tcPr>
                </a:tc>
                <a:tc>
                  <a:txBody>
                    <a:bodyPr/>
                    <a:lstStyle/>
                    <a:p>
                      <a:pPr fontAlgn="base"/>
                      <a:r>
                        <a:rPr lang="nb-NO" sz="1000" dirty="0">
                          <a:effectLst/>
                          <a:latin typeface="Comic Sans MS"/>
                        </a:rPr>
                        <a:t>Planleggingsdag felles​</a:t>
                      </a:r>
                    </a:p>
                  </a:txBody>
                  <a:tcPr>
                    <a:solidFill>
                      <a:srgbClr val="EBAF7A"/>
                    </a:solidFill>
                  </a:tcPr>
                </a:tc>
                <a:extLst>
                  <a:ext uri="{0D108BD9-81ED-4DB2-BD59-A6C34878D82A}">
                    <a16:rowId xmlns:a16="http://schemas.microsoft.com/office/drawing/2014/main" val="444847808"/>
                  </a:ext>
                </a:extLst>
              </a:tr>
              <a:tr h="784542">
                <a:tc>
                  <a:txBody>
                    <a:bodyPr/>
                    <a:lstStyle/>
                    <a:p>
                      <a:pPr fontAlgn="base"/>
                      <a:r>
                        <a:rPr lang="nb-NO" sz="1000" dirty="0">
                          <a:effectLst/>
                          <a:latin typeface="Comic Sans MS"/>
                        </a:rPr>
                        <a:t>Juni​</a:t>
                      </a:r>
                    </a:p>
                  </a:txBody>
                  <a:tcPr>
                    <a:solidFill>
                      <a:srgbClr val="EBAF7A"/>
                    </a:solidFill>
                  </a:tcPr>
                </a:tc>
                <a:tc>
                  <a:txBody>
                    <a:bodyPr/>
                    <a:lstStyle/>
                    <a:p>
                      <a:pPr fontAlgn="base"/>
                      <a:r>
                        <a:rPr lang="nb-NO" sz="1000" dirty="0">
                          <a:effectLst/>
                          <a:latin typeface="Comic Sans MS"/>
                        </a:rPr>
                        <a:t>9.</a:t>
                      </a:r>
                    </a:p>
                    <a:p>
                      <a:pPr fontAlgn="base"/>
                      <a:r>
                        <a:rPr lang="nb-NO" sz="1000" dirty="0">
                          <a:effectLst/>
                          <a:latin typeface="Comic Sans MS"/>
                        </a:rPr>
                        <a:t>Uke 24​</a:t>
                      </a:r>
                    </a:p>
                    <a:p>
                      <a:pPr fontAlgn="base"/>
                      <a:r>
                        <a:rPr lang="nb-NO" sz="1000" dirty="0">
                          <a:effectLst/>
                          <a:latin typeface="Comic Sans MS"/>
                        </a:rPr>
                        <a:t>Kommer informasjon​</a:t>
                      </a:r>
                    </a:p>
                  </a:txBody>
                  <a:tcPr>
                    <a:solidFill>
                      <a:srgbClr val="EBAF7A"/>
                    </a:solidFill>
                  </a:tcPr>
                </a:tc>
                <a:tc>
                  <a:txBody>
                    <a:bodyPr/>
                    <a:lstStyle/>
                    <a:p>
                      <a:pPr fontAlgn="base"/>
                      <a:r>
                        <a:rPr lang="nb-NO" sz="1000" dirty="0">
                          <a:effectLst/>
                          <a:latin typeface="Comic Sans MS"/>
                        </a:rPr>
                        <a:t>Planleggingsdag​</a:t>
                      </a:r>
                    </a:p>
                    <a:p>
                      <a:pPr fontAlgn="base"/>
                      <a:r>
                        <a:rPr lang="nb-NO" sz="1000" dirty="0">
                          <a:effectLst/>
                          <a:latin typeface="Comic Sans MS"/>
                        </a:rPr>
                        <a:t>Sommerfest​</a:t>
                      </a:r>
                    </a:p>
                    <a:p>
                      <a:pPr fontAlgn="base"/>
                      <a:r>
                        <a:rPr lang="nb-NO" sz="1000" dirty="0" err="1">
                          <a:effectLst/>
                          <a:latin typeface="Comic Sans MS"/>
                        </a:rPr>
                        <a:t>Tarzantur</a:t>
                      </a:r>
                      <a:r>
                        <a:rPr lang="nb-NO" sz="1000" dirty="0">
                          <a:effectLst/>
                          <a:latin typeface="Comic Sans MS"/>
                        </a:rPr>
                        <a:t>/avslutning. ​</a:t>
                      </a:r>
                    </a:p>
                  </a:txBody>
                  <a:tcPr>
                    <a:solidFill>
                      <a:srgbClr val="EBAF7A"/>
                    </a:solidFill>
                  </a:tcPr>
                </a:tc>
                <a:extLst>
                  <a:ext uri="{0D108BD9-81ED-4DB2-BD59-A6C34878D82A}">
                    <a16:rowId xmlns:a16="http://schemas.microsoft.com/office/drawing/2014/main" val="4127029778"/>
                  </a:ext>
                </a:extLst>
              </a:tr>
              <a:tr h="253823">
                <a:tc>
                  <a:txBody>
                    <a:bodyPr/>
                    <a:lstStyle/>
                    <a:p>
                      <a:pPr fontAlgn="base"/>
                      <a:r>
                        <a:rPr lang="nb-NO" sz="1000" dirty="0">
                          <a:effectLst/>
                          <a:latin typeface="Comic Sans MS"/>
                        </a:rPr>
                        <a:t>Aug.​</a:t>
                      </a:r>
                    </a:p>
                  </a:txBody>
                  <a:tcPr>
                    <a:solidFill>
                      <a:srgbClr val="EBAF7A"/>
                    </a:solidFill>
                  </a:tcPr>
                </a:tc>
                <a:tc>
                  <a:txBody>
                    <a:bodyPr/>
                    <a:lstStyle/>
                    <a:p>
                      <a:pPr fontAlgn="base"/>
                      <a:r>
                        <a:rPr lang="nb-NO" sz="1000" dirty="0">
                          <a:effectLst/>
                          <a:latin typeface="Comic Sans MS"/>
                        </a:rPr>
                        <a:t>7.​</a:t>
                      </a:r>
                    </a:p>
                  </a:txBody>
                  <a:tcPr>
                    <a:solidFill>
                      <a:srgbClr val="EBAF7A"/>
                    </a:solidFill>
                  </a:tcPr>
                </a:tc>
                <a:tc>
                  <a:txBody>
                    <a:bodyPr/>
                    <a:lstStyle/>
                    <a:p>
                      <a:pPr fontAlgn="base"/>
                      <a:r>
                        <a:rPr lang="nb-NO" sz="1000" dirty="0">
                          <a:effectLst/>
                          <a:latin typeface="Comic Sans MS"/>
                        </a:rPr>
                        <a:t>Planleggingsdag​</a:t>
                      </a:r>
                    </a:p>
                  </a:txBody>
                  <a:tcPr>
                    <a:solidFill>
                      <a:srgbClr val="EBAF7A"/>
                    </a:solidFill>
                  </a:tcPr>
                </a:tc>
                <a:extLst>
                  <a:ext uri="{0D108BD9-81ED-4DB2-BD59-A6C34878D82A}">
                    <a16:rowId xmlns:a16="http://schemas.microsoft.com/office/drawing/2014/main" val="4089663382"/>
                  </a:ext>
                </a:extLst>
              </a:tr>
              <a:tr h="669168">
                <a:tc gridSpan="3">
                  <a:txBody>
                    <a:bodyPr/>
                    <a:lstStyle/>
                    <a:p>
                      <a:pPr lvl="0" algn="ctr">
                        <a:buNone/>
                      </a:pPr>
                      <a:r>
                        <a:rPr lang="nb-NO" sz="1100" b="0" i="0" u="none" strike="noStrike" noProof="0" dirty="0">
                          <a:solidFill>
                            <a:schemeClr val="bg2"/>
                          </a:solidFill>
                          <a:effectLst/>
                          <a:latin typeface="Comic Sans MS"/>
                        </a:rPr>
                        <a:t>Denne årsplanen må ses i sammenheng med årsplan del 2 og månedsbrev, aktiviteter, samlingsstunder, temajobbing </a:t>
                      </a:r>
                      <a:r>
                        <a:rPr lang="nb-NO" sz="1100" b="0" i="0" u="none" strike="noStrike" noProof="0" dirty="0" err="1">
                          <a:solidFill>
                            <a:schemeClr val="bg2"/>
                          </a:solidFill>
                          <a:effectLst/>
                          <a:latin typeface="Comic Sans MS"/>
                        </a:rPr>
                        <a:t>m.m</a:t>
                      </a:r>
                      <a:r>
                        <a:rPr lang="nb-NO" sz="1100" b="0" i="0" u="none" strike="noStrike" noProof="0" dirty="0">
                          <a:solidFill>
                            <a:schemeClr val="bg2"/>
                          </a:solidFill>
                          <a:effectLst/>
                          <a:latin typeface="Comic Sans MS"/>
                        </a:rPr>
                        <a:t> som synliggjør barnehagens pedagogiske tilbud. </a:t>
                      </a:r>
                      <a:endParaRPr lang="nb-NO" sz="1100" b="0">
                        <a:latin typeface="Comic Sans MS"/>
                      </a:endParaRPr>
                    </a:p>
                  </a:txBody>
                  <a:tcPr>
                    <a:solidFill>
                      <a:srgbClr val="E0904A"/>
                    </a:solidFill>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389645248"/>
                  </a:ext>
                </a:extLst>
              </a:tr>
            </a:tbl>
          </a:graphicData>
        </a:graphic>
      </p:graphicFrame>
      <p:sp>
        <p:nvSpPr>
          <p:cNvPr id="78" name="Sky 77">
            <a:extLst>
              <a:ext uri="{FF2B5EF4-FFF2-40B4-BE49-F238E27FC236}">
                <a16:creationId xmlns:a16="http://schemas.microsoft.com/office/drawing/2014/main" id="{E4749614-0E72-EF70-96AF-066EBEB22498}"/>
              </a:ext>
            </a:extLst>
          </p:cNvPr>
          <p:cNvSpPr/>
          <p:nvPr/>
        </p:nvSpPr>
        <p:spPr>
          <a:xfrm rot="180000">
            <a:off x="3713655" y="2459423"/>
            <a:ext cx="2810838" cy="4183796"/>
          </a:xfrm>
          <a:prstGeom prst="cloud">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r>
              <a:rPr lang="nb-NO" sz="1200" dirty="0">
                <a:latin typeface="Comic Sans MS"/>
              </a:rPr>
              <a:t>BTI</a:t>
            </a:r>
            <a:endParaRPr lang="nb-NO" sz="1200" dirty="0">
              <a:latin typeface="Comic Sans MS"/>
              <a:cs typeface="Arial"/>
            </a:endParaRPr>
          </a:p>
          <a:p>
            <a:pPr algn="ctr"/>
            <a:r>
              <a:rPr lang="nb-NO" sz="1000" dirty="0">
                <a:latin typeface="Comic Sans MS"/>
              </a:rPr>
              <a:t> (Bedre tverrfaglig innsats)</a:t>
            </a:r>
            <a:endParaRPr lang="nb-NO" sz="1000" dirty="0">
              <a:latin typeface="Comic Sans MS"/>
              <a:cs typeface="Arial"/>
            </a:endParaRPr>
          </a:p>
          <a:p>
            <a:pPr algn="ctr"/>
            <a:r>
              <a:rPr lang="nb-NO" sz="1000" b="1" i="1" dirty="0">
                <a:latin typeface="Comic Sans MS"/>
                <a:ea typeface="+mn-lt"/>
                <a:cs typeface="+mn-lt"/>
              </a:rPr>
              <a:t>Det skal være trygt og godt for barn og unge å vokse opp i vår kommune.</a:t>
            </a:r>
            <a:endParaRPr lang="nb-NO" sz="1000" i="1">
              <a:latin typeface="Comic Sans MS"/>
              <a:ea typeface="+mn-lt"/>
              <a:cs typeface="+mn-lt"/>
            </a:endParaRPr>
          </a:p>
          <a:p>
            <a:pPr algn="ctr"/>
            <a:r>
              <a:rPr lang="nb-NO" sz="1000" dirty="0">
                <a:latin typeface="Comic Sans MS"/>
                <a:ea typeface="+mn-lt"/>
                <a:cs typeface="+mn-lt"/>
              </a:rPr>
              <a:t>Dette er en samhandlingsmodell som beskriver den sammenhengende innsatsen i og mellom tjenester rettet mot gravide, barn, unge og familier. BTI-modellen skal bidra til tidlig innsats, samordnede tjenester og foreldreinvolvering</a:t>
            </a:r>
          </a:p>
          <a:p>
            <a:pPr algn="ctr"/>
            <a:r>
              <a:rPr lang="nb-NO" sz="1000" dirty="0">
                <a:latin typeface="Comic Sans MS"/>
                <a:cs typeface="Arial"/>
              </a:rPr>
              <a:t>(Modum kommune)</a:t>
            </a:r>
          </a:p>
        </p:txBody>
      </p:sp>
      <p:sp>
        <p:nvSpPr>
          <p:cNvPr id="79" name="TekstSylinder 78">
            <a:extLst>
              <a:ext uri="{FF2B5EF4-FFF2-40B4-BE49-F238E27FC236}">
                <a16:creationId xmlns:a16="http://schemas.microsoft.com/office/drawing/2014/main" id="{F5C41862-770E-A294-E57C-51DBC2165C34}"/>
              </a:ext>
            </a:extLst>
          </p:cNvPr>
          <p:cNvSpPr txBox="1"/>
          <p:nvPr/>
        </p:nvSpPr>
        <p:spPr>
          <a:xfrm>
            <a:off x="7479813" y="3017110"/>
            <a:ext cx="4256925" cy="1107996"/>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marL="285750" indent="-285750">
              <a:buFont typeface="Wingdings"/>
              <a:buChar char="q"/>
            </a:pPr>
            <a:r>
              <a:rPr lang="nb-NO" sz="1100" dirty="0">
                <a:latin typeface="Comic Sans MS"/>
                <a:cs typeface="Arial"/>
              </a:rPr>
              <a:t>Respekt for menneskeverdet og naturen</a:t>
            </a:r>
            <a:endParaRPr lang="nb-NO" sz="1100">
              <a:cs typeface="Arial"/>
            </a:endParaRPr>
          </a:p>
          <a:p>
            <a:pPr marL="285750" indent="-285750">
              <a:buFont typeface="Wingdings"/>
              <a:buChar char="q"/>
            </a:pPr>
            <a:r>
              <a:rPr lang="nb-NO" sz="1100" dirty="0">
                <a:latin typeface="Comic Sans MS"/>
                <a:cs typeface="Arial"/>
              </a:rPr>
              <a:t>Tilgivelse</a:t>
            </a:r>
          </a:p>
          <a:p>
            <a:pPr marL="285750" indent="-285750">
              <a:buFont typeface="Wingdings"/>
              <a:buChar char="q"/>
            </a:pPr>
            <a:r>
              <a:rPr lang="nb-NO" sz="1100" dirty="0">
                <a:latin typeface="Comic Sans MS"/>
                <a:cs typeface="Arial"/>
              </a:rPr>
              <a:t>Likeverd</a:t>
            </a:r>
          </a:p>
          <a:p>
            <a:pPr marL="285750" indent="-285750">
              <a:buFont typeface="Wingdings"/>
              <a:buChar char="q"/>
            </a:pPr>
            <a:r>
              <a:rPr lang="nb-NO" sz="1100" dirty="0">
                <a:latin typeface="Comic Sans MS"/>
                <a:cs typeface="Arial"/>
              </a:rPr>
              <a:t>Solidaritet</a:t>
            </a:r>
            <a:endParaRPr lang="nb-NO" sz="1100">
              <a:cs typeface="Arial"/>
            </a:endParaRPr>
          </a:p>
          <a:p>
            <a:pPr marL="285750" indent="-285750">
              <a:buFont typeface="Wingdings"/>
              <a:buChar char="q"/>
            </a:pPr>
            <a:r>
              <a:rPr lang="nb-NO" sz="1100" dirty="0">
                <a:latin typeface="Comic Sans MS"/>
                <a:cs typeface="Arial"/>
              </a:rPr>
              <a:t>Åndsfrihet</a:t>
            </a:r>
            <a:endParaRPr lang="nb-NO" sz="1100">
              <a:cs typeface="Arial"/>
            </a:endParaRPr>
          </a:p>
          <a:p>
            <a:pPr marL="285750" indent="-285750">
              <a:buFont typeface="Wingdings"/>
              <a:buChar char="q"/>
            </a:pPr>
            <a:r>
              <a:rPr lang="nb-NO" sz="1100" dirty="0">
                <a:latin typeface="Comic Sans MS"/>
                <a:cs typeface="Arial"/>
              </a:rPr>
              <a:t>Nestekjærlighet </a:t>
            </a:r>
          </a:p>
        </p:txBody>
      </p:sp>
      <p:sp>
        <p:nvSpPr>
          <p:cNvPr id="88" name="Pil: høyre 87">
            <a:extLst>
              <a:ext uri="{FF2B5EF4-FFF2-40B4-BE49-F238E27FC236}">
                <a16:creationId xmlns:a16="http://schemas.microsoft.com/office/drawing/2014/main" id="{7886742B-6939-BDDC-8AA5-6796E1714663}"/>
              </a:ext>
            </a:extLst>
          </p:cNvPr>
          <p:cNvSpPr/>
          <p:nvPr/>
        </p:nvSpPr>
        <p:spPr>
          <a:xfrm rot="660000">
            <a:off x="6902084" y="1145761"/>
            <a:ext cx="1016000" cy="469900"/>
          </a:xfrm>
          <a:prstGeom prst="rightArrow">
            <a:avLst/>
          </a:prstGeom>
          <a:solidFill>
            <a:srgbClr val="F0D0B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r>
              <a:rPr lang="nb-NO" sz="1200" dirty="0">
                <a:latin typeface="Comic Sans MS"/>
                <a:cs typeface="Arial"/>
              </a:rPr>
              <a:t>Kvalitet</a:t>
            </a:r>
            <a:endParaRPr lang="nb-NO" sz="1200" dirty="0" err="1">
              <a:latin typeface="Comic Sans MS"/>
            </a:endParaRPr>
          </a:p>
        </p:txBody>
      </p:sp>
      <p:sp>
        <p:nvSpPr>
          <p:cNvPr id="89" name="Pil: venstre 88">
            <a:extLst>
              <a:ext uri="{FF2B5EF4-FFF2-40B4-BE49-F238E27FC236}">
                <a16:creationId xmlns:a16="http://schemas.microsoft.com/office/drawing/2014/main" id="{0108A56F-A6A4-2798-50A7-A62527E8BBC6}"/>
              </a:ext>
            </a:extLst>
          </p:cNvPr>
          <p:cNvSpPr/>
          <p:nvPr/>
        </p:nvSpPr>
        <p:spPr>
          <a:xfrm rot="1440000">
            <a:off x="11223201" y="2277815"/>
            <a:ext cx="2044700" cy="342900"/>
          </a:xfrm>
          <a:prstGeom prst="leftArrow">
            <a:avLst/>
          </a:prstGeom>
          <a:solidFill>
            <a:srgbClr val="F0D0B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r>
              <a:rPr lang="nb-NO" sz="1200" dirty="0">
                <a:latin typeface="Comic Sans MS"/>
                <a:cs typeface="Arial"/>
              </a:rPr>
              <a:t>Helhetlig læringssyn</a:t>
            </a:r>
          </a:p>
        </p:txBody>
      </p:sp>
      <p:sp>
        <p:nvSpPr>
          <p:cNvPr id="91" name="Pil: høyre 90">
            <a:extLst>
              <a:ext uri="{FF2B5EF4-FFF2-40B4-BE49-F238E27FC236}">
                <a16:creationId xmlns:a16="http://schemas.microsoft.com/office/drawing/2014/main" id="{DB626B9A-6633-333B-BA73-9D4B7C32C474}"/>
              </a:ext>
            </a:extLst>
          </p:cNvPr>
          <p:cNvSpPr/>
          <p:nvPr/>
        </p:nvSpPr>
        <p:spPr>
          <a:xfrm rot="19560000">
            <a:off x="6883766" y="2251047"/>
            <a:ext cx="1270000" cy="457200"/>
          </a:xfrm>
          <a:prstGeom prst="rightArrow">
            <a:avLst/>
          </a:prstGeom>
          <a:solidFill>
            <a:srgbClr val="F0D0B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r>
              <a:rPr lang="nb-NO" sz="1200" dirty="0">
                <a:latin typeface="Comic Sans MS"/>
                <a:ea typeface="+mn-lt"/>
                <a:cs typeface="+mn-lt"/>
              </a:rPr>
              <a:t>Kunnskaper</a:t>
            </a:r>
            <a:endParaRPr lang="nb-NO" sz="1200">
              <a:latin typeface="Comic Sans MS"/>
              <a:cs typeface="Arial"/>
            </a:endParaRPr>
          </a:p>
        </p:txBody>
      </p:sp>
      <p:sp>
        <p:nvSpPr>
          <p:cNvPr id="92" name="Pil: venstre 91">
            <a:extLst>
              <a:ext uri="{FF2B5EF4-FFF2-40B4-BE49-F238E27FC236}">
                <a16:creationId xmlns:a16="http://schemas.microsoft.com/office/drawing/2014/main" id="{0EE7DF73-A468-FDA4-908F-1C3D7093207E}"/>
              </a:ext>
            </a:extLst>
          </p:cNvPr>
          <p:cNvSpPr/>
          <p:nvPr/>
        </p:nvSpPr>
        <p:spPr>
          <a:xfrm rot="20700000">
            <a:off x="11283079" y="1067565"/>
            <a:ext cx="1282700" cy="444500"/>
          </a:xfrm>
          <a:prstGeom prst="leftArrow">
            <a:avLst/>
          </a:prstGeom>
          <a:solidFill>
            <a:srgbClr val="F0D0B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r>
              <a:rPr lang="nb-NO" sz="1200" dirty="0">
                <a:latin typeface="Comic Sans MS"/>
                <a:cs typeface="Arial"/>
              </a:rPr>
              <a:t>Voksenrollen</a:t>
            </a:r>
          </a:p>
        </p:txBody>
      </p:sp>
      <p:sp>
        <p:nvSpPr>
          <p:cNvPr id="93" name="Pil: venstre 92">
            <a:extLst>
              <a:ext uri="{FF2B5EF4-FFF2-40B4-BE49-F238E27FC236}">
                <a16:creationId xmlns:a16="http://schemas.microsoft.com/office/drawing/2014/main" id="{8DC39B2D-56B3-4A91-4019-CC56C469C7D1}"/>
              </a:ext>
            </a:extLst>
          </p:cNvPr>
          <p:cNvSpPr/>
          <p:nvPr/>
        </p:nvSpPr>
        <p:spPr>
          <a:xfrm>
            <a:off x="11926899" y="1563040"/>
            <a:ext cx="1143000" cy="457200"/>
          </a:xfrm>
          <a:prstGeom prst="leftArrow">
            <a:avLst/>
          </a:prstGeom>
          <a:solidFill>
            <a:srgbClr val="F0D0B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r>
              <a:rPr lang="nb-NO" sz="1200" dirty="0">
                <a:latin typeface="Comic Sans MS"/>
                <a:cs typeface="Arial"/>
              </a:rPr>
              <a:t>Trygghet</a:t>
            </a:r>
          </a:p>
        </p:txBody>
      </p:sp>
      <p:pic>
        <p:nvPicPr>
          <p:cNvPr id="2" name="Bilde 2" descr="Et bilde som inneholder utendørs, person, bakke, stein&#10;&#10;Automatisk generert beskrivelse">
            <a:extLst>
              <a:ext uri="{FF2B5EF4-FFF2-40B4-BE49-F238E27FC236}">
                <a16:creationId xmlns:a16="http://schemas.microsoft.com/office/drawing/2014/main" id="{DC3CD59A-D849-8A97-7FA7-063C20DA319A}"/>
              </a:ext>
            </a:extLst>
          </p:cNvPr>
          <p:cNvPicPr>
            <a:picLocks noChangeAspect="1"/>
          </p:cNvPicPr>
          <p:nvPr/>
        </p:nvPicPr>
        <p:blipFill>
          <a:blip r:embed="rId4"/>
          <a:stretch>
            <a:fillRect/>
          </a:stretch>
        </p:blipFill>
        <p:spPr>
          <a:xfrm>
            <a:off x="4108445" y="5958121"/>
            <a:ext cx="1379261" cy="1818550"/>
          </a:xfrm>
          <a:prstGeom prst="rect">
            <a:avLst/>
          </a:prstGeom>
        </p:spPr>
      </p:pic>
      <p:pic>
        <p:nvPicPr>
          <p:cNvPr id="3" name="Bilde 3" descr="Et bilde som inneholder person&#10;&#10;Automatisk generert beskrivelse">
            <a:extLst>
              <a:ext uri="{FF2B5EF4-FFF2-40B4-BE49-F238E27FC236}">
                <a16:creationId xmlns:a16="http://schemas.microsoft.com/office/drawing/2014/main" id="{D9F41D58-4EF3-B5ED-491A-043A657B8751}"/>
              </a:ext>
            </a:extLst>
          </p:cNvPr>
          <p:cNvPicPr>
            <a:picLocks noChangeAspect="1"/>
          </p:cNvPicPr>
          <p:nvPr/>
        </p:nvPicPr>
        <p:blipFill>
          <a:blip r:embed="rId5"/>
          <a:stretch>
            <a:fillRect/>
          </a:stretch>
        </p:blipFill>
        <p:spPr>
          <a:xfrm>
            <a:off x="10684578" y="2618794"/>
            <a:ext cx="1408317" cy="1828231"/>
          </a:xfrm>
          <a:prstGeom prst="rect">
            <a:avLst/>
          </a:prstGeom>
        </p:spPr>
      </p:pic>
    </p:spTree>
    <p:extLst>
      <p:ext uri="{BB962C8B-B14F-4D97-AF65-F5344CB8AC3E}">
        <p14:creationId xmlns:p14="http://schemas.microsoft.com/office/powerpoint/2010/main" val="4253124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97582FA-30A4-B3A5-413B-E9B47E1F1AE8}"/>
              </a:ext>
            </a:extLst>
          </p:cNvPr>
          <p:cNvSpPr/>
          <p:nvPr/>
        </p:nvSpPr>
        <p:spPr>
          <a:xfrm>
            <a:off x="6887821" y="111606"/>
            <a:ext cx="6046814" cy="537986"/>
          </a:xfrm>
          <a:prstGeom prst="rect">
            <a:avLst/>
          </a:prstGeom>
          <a:ln>
            <a:solidFill>
              <a:srgbClr val="002060"/>
            </a:solidFill>
          </a:ln>
        </p:spPr>
        <p:txBody>
          <a:bodyPr wrap="square" lIns="91429" tIns="45715" rIns="91429" bIns="45715" anchor="t">
            <a:spAutoFit/>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spcBef>
                <a:spcPct val="50000"/>
              </a:spcBef>
              <a:defRPr/>
            </a:pPr>
            <a:r>
              <a:rPr lang="nb-NO" altLang="nb-NO" sz="1400" b="1" dirty="0">
                <a:latin typeface="Comic Sans MS"/>
              </a:rPr>
              <a:t>Rammeplanen </a:t>
            </a:r>
            <a:r>
              <a:rPr lang="nb-NO" altLang="nb-NO" sz="1400" dirty="0">
                <a:latin typeface="Comic Sans MS"/>
              </a:rPr>
              <a:t>inneholder </a:t>
            </a:r>
            <a:r>
              <a:rPr lang="nb-NO" altLang="nb-NO" sz="1400" b="1" dirty="0">
                <a:latin typeface="Comic Sans MS"/>
              </a:rPr>
              <a:t>7 fagområder </a:t>
            </a:r>
            <a:r>
              <a:rPr lang="nb-NO" altLang="nb-NO" sz="1400" dirty="0">
                <a:latin typeface="Comic Sans MS"/>
              </a:rPr>
              <a:t>som barnehagen skal gi grunnleggende kunnskap om:</a:t>
            </a:r>
          </a:p>
        </p:txBody>
      </p:sp>
      <p:sp>
        <p:nvSpPr>
          <p:cNvPr id="6" name="TekstSylinder 5">
            <a:extLst>
              <a:ext uri="{FF2B5EF4-FFF2-40B4-BE49-F238E27FC236}">
                <a16:creationId xmlns:a16="http://schemas.microsoft.com/office/drawing/2014/main" id="{1A664E22-DD80-02D6-EA51-AC1753E804E6}"/>
              </a:ext>
            </a:extLst>
          </p:cNvPr>
          <p:cNvSpPr txBox="1"/>
          <p:nvPr/>
        </p:nvSpPr>
        <p:spPr>
          <a:xfrm>
            <a:off x="8513834" y="817887"/>
            <a:ext cx="3170021" cy="1569660"/>
          </a:xfrm>
          <a:prstGeom prst="rect">
            <a:avLst/>
          </a:prstGeom>
          <a:ln w="28575">
            <a:solidFill>
              <a:srgbClr val="00206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marL="285750" indent="-285750">
              <a:buFont typeface="Courier New"/>
              <a:buChar char="o"/>
            </a:pPr>
            <a:r>
              <a:rPr lang="nb-NO" sz="1200" dirty="0">
                <a:latin typeface="Comic Sans MS"/>
                <a:cs typeface="Arial"/>
              </a:rPr>
              <a:t>Kommunikasjon, språk og tekst.</a:t>
            </a:r>
          </a:p>
          <a:p>
            <a:pPr marL="285750" indent="-285750">
              <a:buFont typeface="Courier New"/>
              <a:buChar char="o"/>
            </a:pPr>
            <a:r>
              <a:rPr lang="nb-NO" sz="1200" dirty="0">
                <a:latin typeface="Comic Sans MS"/>
                <a:cs typeface="Arial"/>
              </a:rPr>
              <a:t>Natur, miljø og teknologi.</a:t>
            </a:r>
          </a:p>
          <a:p>
            <a:pPr marL="285750" indent="-285750">
              <a:buFont typeface="Courier New"/>
              <a:buChar char="o"/>
            </a:pPr>
            <a:r>
              <a:rPr lang="nb-NO" sz="1200" dirty="0">
                <a:latin typeface="Comic Sans MS"/>
                <a:cs typeface="Arial"/>
              </a:rPr>
              <a:t>Kunst, kultur og kreativitet.</a:t>
            </a:r>
          </a:p>
          <a:p>
            <a:pPr marL="285750" indent="-285750">
              <a:buFont typeface="Courier New"/>
              <a:buChar char="o"/>
            </a:pPr>
            <a:r>
              <a:rPr lang="nb-NO" sz="1200" dirty="0">
                <a:latin typeface="Comic Sans MS"/>
                <a:cs typeface="Arial"/>
              </a:rPr>
              <a:t>Etikk, religion og filosofi.</a:t>
            </a:r>
          </a:p>
          <a:p>
            <a:pPr marL="285750" indent="-285750">
              <a:buFont typeface="Courier New"/>
              <a:buChar char="o"/>
            </a:pPr>
            <a:r>
              <a:rPr lang="nb-NO" sz="1200" dirty="0">
                <a:latin typeface="Comic Sans MS"/>
                <a:cs typeface="Arial"/>
              </a:rPr>
              <a:t>Antall, rom og form.</a:t>
            </a:r>
          </a:p>
          <a:p>
            <a:pPr marL="285750" indent="-285750">
              <a:buFont typeface="Courier New"/>
              <a:buChar char="o"/>
            </a:pPr>
            <a:r>
              <a:rPr lang="nb-NO" sz="1200" dirty="0">
                <a:latin typeface="Comic Sans MS"/>
                <a:cs typeface="Arial"/>
              </a:rPr>
              <a:t>Kropp, bevegelse, mat og helse.</a:t>
            </a:r>
          </a:p>
          <a:p>
            <a:pPr marL="285750" indent="-285750">
              <a:buFont typeface="Courier New"/>
              <a:buChar char="o"/>
            </a:pPr>
            <a:r>
              <a:rPr lang="nb-NO" sz="1200" dirty="0">
                <a:latin typeface="Comic Sans MS"/>
                <a:cs typeface="Arial"/>
              </a:rPr>
              <a:t>Nærmiljø og samfunn.</a:t>
            </a:r>
          </a:p>
          <a:p>
            <a:endParaRPr lang="nb-NO" sz="1200" dirty="0">
              <a:latin typeface="Comic Sans MS"/>
              <a:cs typeface="Arial"/>
            </a:endParaRPr>
          </a:p>
        </p:txBody>
      </p:sp>
      <p:sp>
        <p:nvSpPr>
          <p:cNvPr id="7" name="Hjerte 6">
            <a:extLst>
              <a:ext uri="{FF2B5EF4-FFF2-40B4-BE49-F238E27FC236}">
                <a16:creationId xmlns:a16="http://schemas.microsoft.com/office/drawing/2014/main" id="{AC7C8E15-F819-F26E-CBFA-EB6624060DD6}"/>
              </a:ext>
            </a:extLst>
          </p:cNvPr>
          <p:cNvSpPr/>
          <p:nvPr/>
        </p:nvSpPr>
        <p:spPr>
          <a:xfrm>
            <a:off x="7383007" y="3280388"/>
            <a:ext cx="5042693" cy="4311580"/>
          </a:xfrm>
          <a:prstGeom prst="heart">
            <a:avLst/>
          </a:prstGeom>
          <a:solidFill>
            <a:schemeClr val="accent1">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endParaRPr lang="nb-NO" sz="800">
              <a:latin typeface="Comic Sans MS" panose="030F0702030302020204" pitchFamily="66" charset="0"/>
            </a:endParaRPr>
          </a:p>
        </p:txBody>
      </p:sp>
      <p:sp>
        <p:nvSpPr>
          <p:cNvPr id="8" name="Sky 7">
            <a:extLst>
              <a:ext uri="{FF2B5EF4-FFF2-40B4-BE49-F238E27FC236}">
                <a16:creationId xmlns:a16="http://schemas.microsoft.com/office/drawing/2014/main" id="{016F7488-4136-9605-4647-6A10885B5F57}"/>
              </a:ext>
            </a:extLst>
          </p:cNvPr>
          <p:cNvSpPr/>
          <p:nvPr/>
        </p:nvSpPr>
        <p:spPr>
          <a:xfrm rot="20580000">
            <a:off x="6775567" y="3006575"/>
            <a:ext cx="2736498" cy="925331"/>
          </a:xfrm>
          <a:prstGeom prst="cloud">
            <a:avLst/>
          </a:prstGeom>
          <a:solidFill>
            <a:srgbClr val="EDDDEA">
              <a:alpha val="63000"/>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r>
              <a:rPr lang="nb-NO" sz="1600" b="1" u="sng" dirty="0">
                <a:solidFill>
                  <a:schemeClr val="bg2">
                    <a:lumMod val="25000"/>
                  </a:schemeClr>
                </a:solidFill>
              </a:rPr>
              <a:t>M</a:t>
            </a:r>
            <a:r>
              <a:rPr lang="nb-NO" sz="1600" b="1" u="sng" dirty="0">
                <a:solidFill>
                  <a:schemeClr val="bg2">
                    <a:lumMod val="25000"/>
                  </a:schemeClr>
                </a:solidFill>
                <a:latin typeface="Comic Sans MS"/>
              </a:rPr>
              <a:t>ål</a:t>
            </a:r>
            <a:r>
              <a:rPr lang="nb-NO" sz="1100" b="1" dirty="0">
                <a:solidFill>
                  <a:schemeClr val="bg2">
                    <a:lumMod val="25000"/>
                  </a:schemeClr>
                </a:solidFill>
                <a:latin typeface="Comic Sans MS"/>
              </a:rPr>
              <a:t>:</a:t>
            </a:r>
            <a:r>
              <a:rPr lang="nb-NO" sz="1400" b="1" dirty="0">
                <a:solidFill>
                  <a:schemeClr val="bg2">
                    <a:lumMod val="25000"/>
                  </a:schemeClr>
                </a:solidFill>
                <a:latin typeface="Comic Sans MS"/>
              </a:rPr>
              <a:t> </a:t>
            </a:r>
            <a:r>
              <a:rPr lang="nb-NO" sz="1400" b="1" i="1" dirty="0">
                <a:solidFill>
                  <a:schemeClr val="bg2">
                    <a:lumMod val="25000"/>
                  </a:schemeClr>
                </a:solidFill>
                <a:latin typeface="Comic Sans MS"/>
              </a:rPr>
              <a:t>Legge til rette for lek, for lekens skyld.</a:t>
            </a:r>
          </a:p>
        </p:txBody>
      </p:sp>
      <p:sp>
        <p:nvSpPr>
          <p:cNvPr id="10" name="Rektangel 9">
            <a:extLst>
              <a:ext uri="{FF2B5EF4-FFF2-40B4-BE49-F238E27FC236}">
                <a16:creationId xmlns:a16="http://schemas.microsoft.com/office/drawing/2014/main" id="{21E2C1D3-355E-770F-D210-3F507F9A1C70}"/>
              </a:ext>
            </a:extLst>
          </p:cNvPr>
          <p:cNvSpPr/>
          <p:nvPr/>
        </p:nvSpPr>
        <p:spPr>
          <a:xfrm>
            <a:off x="7693550" y="4510528"/>
            <a:ext cx="4412029" cy="712160"/>
          </a:xfrm>
          <a:prstGeom prst="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lIns="91429" tIns="45715" rIns="91429" bIns="45715"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r>
              <a:rPr lang="nb-NO" sz="1000" dirty="0">
                <a:solidFill>
                  <a:schemeClr val="bg2">
                    <a:lumMod val="25000"/>
                  </a:schemeClr>
                </a:solidFill>
                <a:latin typeface="Comic Sans MS"/>
              </a:rPr>
              <a:t>«</a:t>
            </a:r>
            <a:r>
              <a:rPr lang="nb-NO" sz="1100" i="1" dirty="0">
                <a:solidFill>
                  <a:schemeClr val="bg2">
                    <a:lumMod val="25000"/>
                  </a:schemeClr>
                </a:solidFill>
                <a:latin typeface="Comic Sans MS"/>
              </a:rPr>
              <a:t>Barnehagen skal bidra til at alle barn kan oppleve glede, humor, spenning og engasjement gjennom lek - alene og sammen med andre.» </a:t>
            </a:r>
            <a:r>
              <a:rPr lang="nb-NO" sz="1100" dirty="0">
                <a:solidFill>
                  <a:schemeClr val="bg2">
                    <a:lumMod val="25000"/>
                  </a:schemeClr>
                </a:solidFill>
                <a:latin typeface="Comic Sans MS"/>
              </a:rPr>
              <a:t>(Rammeplan for barnehagen)</a:t>
            </a:r>
          </a:p>
        </p:txBody>
      </p:sp>
      <p:sp>
        <p:nvSpPr>
          <p:cNvPr id="11" name="Rektangel 10">
            <a:extLst>
              <a:ext uri="{FF2B5EF4-FFF2-40B4-BE49-F238E27FC236}">
                <a16:creationId xmlns:a16="http://schemas.microsoft.com/office/drawing/2014/main" id="{AEC615B2-94EB-94CC-2E88-456E80E4086B}"/>
              </a:ext>
            </a:extLst>
          </p:cNvPr>
          <p:cNvSpPr/>
          <p:nvPr/>
        </p:nvSpPr>
        <p:spPr>
          <a:xfrm>
            <a:off x="8396506" y="5430775"/>
            <a:ext cx="2822816" cy="970812"/>
          </a:xfrm>
          <a:prstGeom prst="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lIns="91429" tIns="45715" rIns="91429" bIns="45715"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spcBef>
                <a:spcPct val="50000"/>
              </a:spcBef>
              <a:defRPr/>
            </a:pPr>
            <a:r>
              <a:rPr lang="nb-NO" altLang="nb-NO" sz="1100" dirty="0">
                <a:solidFill>
                  <a:schemeClr val="bg2">
                    <a:lumMod val="25000"/>
                  </a:schemeClr>
                </a:solidFill>
                <a:latin typeface="Comic Sans MS"/>
              </a:rPr>
              <a:t>Lek legger grunnlag for </a:t>
            </a:r>
            <a:r>
              <a:rPr lang="nb-NO" altLang="nb-NO" sz="1100" b="1" dirty="0">
                <a:solidFill>
                  <a:schemeClr val="bg2">
                    <a:lumMod val="25000"/>
                  </a:schemeClr>
                </a:solidFill>
                <a:latin typeface="Comic Sans MS"/>
              </a:rPr>
              <a:t>vennskap</a:t>
            </a:r>
            <a:r>
              <a:rPr lang="nb-NO" altLang="nb-NO" sz="1100" dirty="0">
                <a:solidFill>
                  <a:schemeClr val="bg2">
                    <a:lumMod val="25000"/>
                  </a:schemeClr>
                </a:solidFill>
                <a:latin typeface="Comic Sans MS"/>
              </a:rPr>
              <a:t> som igjen skaper </a:t>
            </a:r>
            <a:r>
              <a:rPr lang="nb-NO" altLang="nb-NO" sz="1100" b="1" dirty="0">
                <a:solidFill>
                  <a:schemeClr val="bg2">
                    <a:lumMod val="25000"/>
                  </a:schemeClr>
                </a:solidFill>
                <a:latin typeface="Comic Sans MS"/>
              </a:rPr>
              <a:t>trivsel</a:t>
            </a:r>
            <a:r>
              <a:rPr lang="nb-NO" altLang="nb-NO" sz="1100" dirty="0">
                <a:solidFill>
                  <a:schemeClr val="bg2">
                    <a:lumMod val="25000"/>
                  </a:schemeClr>
                </a:solidFill>
                <a:latin typeface="Comic Sans MS"/>
              </a:rPr>
              <a:t>. I samhandling med andre legges grunnlaget for </a:t>
            </a:r>
            <a:r>
              <a:rPr lang="nb-NO" altLang="nb-NO" sz="1100" b="1" dirty="0">
                <a:solidFill>
                  <a:schemeClr val="bg2">
                    <a:lumMod val="25000"/>
                  </a:schemeClr>
                </a:solidFill>
                <a:latin typeface="Comic Sans MS"/>
              </a:rPr>
              <a:t>læring</a:t>
            </a:r>
            <a:r>
              <a:rPr lang="nb-NO" altLang="nb-NO" sz="1100" dirty="0">
                <a:solidFill>
                  <a:schemeClr val="bg2">
                    <a:lumMod val="25000"/>
                  </a:schemeClr>
                </a:solidFill>
                <a:latin typeface="Comic Sans MS"/>
              </a:rPr>
              <a:t>, </a:t>
            </a:r>
            <a:r>
              <a:rPr lang="nb-NO" altLang="nb-NO" sz="1100" b="1" dirty="0">
                <a:solidFill>
                  <a:schemeClr val="bg2">
                    <a:lumMod val="25000"/>
                  </a:schemeClr>
                </a:solidFill>
                <a:latin typeface="Comic Sans MS"/>
              </a:rPr>
              <a:t>sosial kompetanse</a:t>
            </a:r>
            <a:r>
              <a:rPr lang="nb-NO" altLang="nb-NO" sz="1100" dirty="0">
                <a:solidFill>
                  <a:schemeClr val="bg2">
                    <a:lumMod val="25000"/>
                  </a:schemeClr>
                </a:solidFill>
                <a:latin typeface="Comic Sans MS"/>
              </a:rPr>
              <a:t> og fremme livsmestring.</a:t>
            </a:r>
          </a:p>
        </p:txBody>
      </p:sp>
      <p:sp>
        <p:nvSpPr>
          <p:cNvPr id="12" name="TekstSylinder 1">
            <a:extLst>
              <a:ext uri="{FF2B5EF4-FFF2-40B4-BE49-F238E27FC236}">
                <a16:creationId xmlns:a16="http://schemas.microsoft.com/office/drawing/2014/main" id="{278976FD-3CEE-5365-CED9-7CA62715E3E7}"/>
              </a:ext>
            </a:extLst>
          </p:cNvPr>
          <p:cNvSpPr txBox="1"/>
          <p:nvPr/>
        </p:nvSpPr>
        <p:spPr>
          <a:xfrm rot="1080000">
            <a:off x="9360606" y="2934914"/>
            <a:ext cx="4165879" cy="1323429"/>
          </a:xfrm>
          <a:prstGeom prst="rect">
            <a:avLst/>
          </a:prstGeom>
          <a:noFill/>
        </p:spPr>
        <p:txBody>
          <a:bodyPr wrap="square" lIns="91429" tIns="45715" rIns="91429" bIns="45715" rtlCol="0" anchor="t">
            <a:spAutoFit/>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r>
              <a:rPr lang="nb-NO" sz="4000" dirty="0">
                <a:solidFill>
                  <a:schemeClr val="accent4">
                    <a:lumMod val="50000"/>
                  </a:schemeClr>
                </a:solidFill>
                <a:latin typeface="Kristen ITC"/>
              </a:rPr>
              <a:t>Lek i barnehagen vår</a:t>
            </a:r>
          </a:p>
        </p:txBody>
      </p:sp>
      <p:sp>
        <p:nvSpPr>
          <p:cNvPr id="2" name="Tittel 1">
            <a:extLst>
              <a:ext uri="{FF2B5EF4-FFF2-40B4-BE49-F238E27FC236}">
                <a16:creationId xmlns:a16="http://schemas.microsoft.com/office/drawing/2014/main" id="{07A6F0A5-30B5-FE28-1BD2-F071927A1943}"/>
              </a:ext>
            </a:extLst>
          </p:cNvPr>
          <p:cNvSpPr>
            <a:spLocks noGrp="1"/>
          </p:cNvSpPr>
          <p:nvPr/>
        </p:nvSpPr>
        <p:spPr>
          <a:xfrm>
            <a:off x="648048" y="113363"/>
            <a:ext cx="3985638" cy="51890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fontScale="97500" lnSpcReduction="10000"/>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r>
              <a:rPr lang="nb-NO" sz="2000" b="1" u="sng" dirty="0">
                <a:latin typeface="Comic Sans MS"/>
              </a:rPr>
              <a:t>Trygt og godt barnehagemiljø</a:t>
            </a:r>
            <a:br>
              <a:rPr lang="nb-NO" sz="1600" b="1" u="sng" dirty="0">
                <a:latin typeface="Comic Sans MS"/>
              </a:rPr>
            </a:br>
            <a:endParaRPr lang="nb-NO" sz="900" u="sng">
              <a:latin typeface="Comic Sans MS" panose="030F0702030302020204" pitchFamily="66" charset="0"/>
            </a:endParaRPr>
          </a:p>
        </p:txBody>
      </p:sp>
      <p:sp>
        <p:nvSpPr>
          <p:cNvPr id="3" name="TekstSylinder 1">
            <a:extLst>
              <a:ext uri="{FF2B5EF4-FFF2-40B4-BE49-F238E27FC236}">
                <a16:creationId xmlns:a16="http://schemas.microsoft.com/office/drawing/2014/main" id="{9BD40C25-A216-7084-9562-330061EEB253}"/>
              </a:ext>
            </a:extLst>
          </p:cNvPr>
          <p:cNvSpPr txBox="1"/>
          <p:nvPr/>
        </p:nvSpPr>
        <p:spPr>
          <a:xfrm>
            <a:off x="190481" y="810727"/>
            <a:ext cx="5346182" cy="651428"/>
          </a:xfrm>
          <a:prstGeom prst="rect">
            <a:avLst/>
          </a:prstGeom>
          <a:solidFill>
            <a:schemeClr val="bg1"/>
          </a:solidFill>
          <a:ln w="28575">
            <a:solidFill>
              <a:srgbClr val="D46708"/>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r>
              <a:rPr lang="nb-NO" sz="1200" dirty="0">
                <a:latin typeface="Comic Sans MS"/>
              </a:rPr>
              <a:t>Barnehagen skal bidra til barnas trivsel, livsglede, mestring og følelse av egenverdi, og vi skal forebygge krenkelser og mobbing. Derfor har vi et stort fokus på følgende områder: </a:t>
            </a:r>
            <a:endParaRPr lang="nb-NO"/>
          </a:p>
        </p:txBody>
      </p:sp>
      <p:sp>
        <p:nvSpPr>
          <p:cNvPr id="9" name="Plassholder for innhold 2">
            <a:extLst>
              <a:ext uri="{FF2B5EF4-FFF2-40B4-BE49-F238E27FC236}">
                <a16:creationId xmlns:a16="http://schemas.microsoft.com/office/drawing/2014/main" id="{484FA791-ED8B-AD5A-981B-02306BD0BA90}"/>
              </a:ext>
            </a:extLst>
          </p:cNvPr>
          <p:cNvSpPr>
            <a:spLocks noGrp="1"/>
          </p:cNvSpPr>
          <p:nvPr/>
        </p:nvSpPr>
        <p:spPr>
          <a:xfrm>
            <a:off x="192377" y="1693223"/>
            <a:ext cx="5619782" cy="5979633"/>
          </a:xfrm>
          <a:prstGeom prst="rect">
            <a:avLst/>
          </a:prstGeom>
          <a:solidFill>
            <a:srgbClr val="E5E6B8">
              <a:alpha val="63000"/>
            </a:srgbClr>
          </a:solidFill>
          <a:ln w="28575">
            <a:solidFill>
              <a:srgbClr val="EBAF7A"/>
            </a:solidFill>
          </a:ln>
        </p:spPr>
        <p:txBody>
          <a:bodyPr vert="horz" lIns="91440" tIns="45720" rIns="91440" bIns="45720" rtlCol="0" anchor="t">
            <a:normAutofit/>
          </a:bodyP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r>
              <a:rPr lang="nb-NO" sz="1400" u="sng" dirty="0">
                <a:solidFill>
                  <a:schemeClr val="bg2">
                    <a:lumMod val="10000"/>
                  </a:schemeClr>
                </a:solidFill>
                <a:latin typeface="Comic Sans MS"/>
              </a:rPr>
              <a:t>Sosial kompetanse</a:t>
            </a:r>
          </a:p>
          <a:p>
            <a:pPr>
              <a:spcBef>
                <a:spcPct val="50000"/>
              </a:spcBef>
              <a:defRPr/>
            </a:pPr>
            <a:r>
              <a:rPr lang="nb-NO" altLang="nb-NO" sz="1200" i="1" dirty="0">
                <a:solidFill>
                  <a:schemeClr val="bg2">
                    <a:lumMod val="10000"/>
                  </a:schemeClr>
                </a:solidFill>
                <a:latin typeface="Comic Sans MS"/>
              </a:rPr>
              <a:t>«Sosial kompetanse handler om å kunne samhandle  positivt med            andre i ulike situasjoner.» </a:t>
            </a:r>
            <a:r>
              <a:rPr lang="nb-NO" altLang="nb-NO" sz="1200" dirty="0">
                <a:solidFill>
                  <a:schemeClr val="bg2">
                    <a:lumMod val="10000"/>
                  </a:schemeClr>
                </a:solidFill>
                <a:latin typeface="Comic Sans MS"/>
              </a:rPr>
              <a:t>(Rammeplan for barnehagen)</a:t>
            </a:r>
            <a:endParaRPr lang="nb-NO" sz="1200" i="1" dirty="0">
              <a:solidFill>
                <a:schemeClr val="bg2">
                  <a:lumMod val="10000"/>
                </a:schemeClr>
              </a:solidFill>
              <a:latin typeface="Comic Sans MS"/>
            </a:endParaRPr>
          </a:p>
          <a:p>
            <a:r>
              <a:rPr lang="nb-NO" sz="1200" u="sng" dirty="0">
                <a:solidFill>
                  <a:schemeClr val="bg2">
                    <a:lumMod val="10000"/>
                  </a:schemeClr>
                </a:solidFill>
                <a:latin typeface="Comic Sans MS"/>
              </a:rPr>
              <a:t>Mål:</a:t>
            </a:r>
            <a:r>
              <a:rPr lang="nb-NO" sz="1200" dirty="0">
                <a:solidFill>
                  <a:schemeClr val="bg2">
                    <a:lumMod val="10000"/>
                  </a:schemeClr>
                </a:solidFill>
                <a:latin typeface="Comic Sans MS"/>
              </a:rPr>
              <a:t> Barnehagen skal bidra til at barnet utvikler sosiale </a:t>
            </a:r>
          </a:p>
          <a:p>
            <a:r>
              <a:rPr lang="nb-NO" sz="1200" dirty="0">
                <a:solidFill>
                  <a:schemeClr val="bg2">
                    <a:lumMod val="10000"/>
                  </a:schemeClr>
                </a:solidFill>
                <a:latin typeface="Comic Sans MS"/>
              </a:rPr>
              <a:t>ferdigheter som samarbeid, selvkontroll, ansvar og empati for andre.</a:t>
            </a:r>
            <a:endParaRPr lang="nb-NO">
              <a:solidFill>
                <a:schemeClr val="bg2">
                  <a:lumMod val="10000"/>
                </a:schemeClr>
              </a:solidFill>
            </a:endParaRPr>
          </a:p>
          <a:p>
            <a:endParaRPr lang="nb-NO" sz="1200" dirty="0">
              <a:solidFill>
                <a:schemeClr val="bg2">
                  <a:lumMod val="10000"/>
                </a:schemeClr>
              </a:solidFill>
              <a:latin typeface="Comic Sans MS"/>
            </a:endParaRPr>
          </a:p>
          <a:p>
            <a:r>
              <a:rPr lang="nb-NO" sz="1400" u="sng" dirty="0">
                <a:solidFill>
                  <a:schemeClr val="bg2">
                    <a:lumMod val="10000"/>
                  </a:schemeClr>
                </a:solidFill>
                <a:latin typeface="Comic Sans MS"/>
              </a:rPr>
              <a:t>Friskus </a:t>
            </a:r>
          </a:p>
          <a:p>
            <a:r>
              <a:rPr lang="nb-NO" sz="1200" i="1" dirty="0">
                <a:solidFill>
                  <a:schemeClr val="bg2">
                    <a:lumMod val="10000"/>
                  </a:schemeClr>
                </a:solidFill>
                <a:latin typeface="Comic Sans MS"/>
              </a:rPr>
              <a:t>«Barna skal inkluderes i aktiviteter der de kan få være i bevegelse, lek og sosial samhandling og oppleve motivasjon og mestring ut fra egne forutsetninger» </a:t>
            </a:r>
            <a:r>
              <a:rPr lang="nb-NO" sz="1200" dirty="0">
                <a:solidFill>
                  <a:schemeClr val="bg2">
                    <a:lumMod val="10000"/>
                  </a:schemeClr>
                </a:solidFill>
                <a:latin typeface="Comic Sans MS"/>
              </a:rPr>
              <a:t>(Rammeplan for barnehagen)</a:t>
            </a:r>
          </a:p>
          <a:p>
            <a:r>
              <a:rPr lang="nb-NO" sz="1200" u="sng" dirty="0">
                <a:solidFill>
                  <a:schemeClr val="bg2">
                    <a:lumMod val="10000"/>
                  </a:schemeClr>
                </a:solidFill>
                <a:latin typeface="Comic Sans MS"/>
              </a:rPr>
              <a:t>Mål:</a:t>
            </a:r>
            <a:r>
              <a:rPr lang="nb-NO" sz="1200" dirty="0">
                <a:solidFill>
                  <a:schemeClr val="bg2">
                    <a:lumMod val="10000"/>
                  </a:schemeClr>
                </a:solidFill>
                <a:latin typeface="Comic Sans MS"/>
              </a:rPr>
              <a:t> </a:t>
            </a:r>
            <a:r>
              <a:rPr lang="nb-NO" altLang="nb-NO" sz="1200" dirty="0">
                <a:solidFill>
                  <a:schemeClr val="bg2">
                    <a:lumMod val="10000"/>
                  </a:schemeClr>
                </a:solidFill>
                <a:latin typeface="Comic Sans MS"/>
                <a:ea typeface="Verdana"/>
                <a:cs typeface="Verdana" pitchFamily="34" charset="0"/>
              </a:rPr>
              <a:t>Barna skal få erfare variert utelek, fysisk aktivitet og vi tilbyr et sunt kosthold. Voksne skal støtte og gi barn erfaringer med mestring, slik at barn får tro på seg selv. </a:t>
            </a:r>
            <a:endParaRPr lang="nb-NO" sz="1200">
              <a:solidFill>
                <a:schemeClr val="bg2">
                  <a:lumMod val="10000"/>
                </a:schemeClr>
              </a:solidFill>
              <a:latin typeface="Comic Sans MS" panose="030F0702030302020204" pitchFamily="66" charset="0"/>
            </a:endParaRPr>
          </a:p>
          <a:p>
            <a:endParaRPr lang="nb-NO" altLang="nb-NO" sz="1400" dirty="0">
              <a:solidFill>
                <a:schemeClr val="bg2">
                  <a:lumMod val="10000"/>
                </a:schemeClr>
              </a:solidFill>
              <a:latin typeface="Comic Sans MS"/>
              <a:ea typeface="Verdana"/>
            </a:endParaRPr>
          </a:p>
          <a:p>
            <a:r>
              <a:rPr lang="nb-NO" sz="1400" u="sng" dirty="0">
                <a:solidFill>
                  <a:schemeClr val="bg2">
                    <a:lumMod val="10000"/>
                  </a:schemeClr>
                </a:solidFill>
                <a:latin typeface="Comic Sans MS"/>
              </a:rPr>
              <a:t>Språk </a:t>
            </a:r>
            <a:endParaRPr lang="nb-NO" sz="1400" u="sng">
              <a:solidFill>
                <a:schemeClr val="bg2">
                  <a:lumMod val="10000"/>
                </a:schemeClr>
              </a:solidFill>
              <a:latin typeface="Comic Sans MS" panose="030F0702030302020204" pitchFamily="66" charset="0"/>
            </a:endParaRPr>
          </a:p>
          <a:p>
            <a:r>
              <a:rPr lang="nb-NO" sz="1200" i="1" dirty="0">
                <a:solidFill>
                  <a:schemeClr val="bg2">
                    <a:lumMod val="10000"/>
                  </a:schemeClr>
                </a:solidFill>
                <a:latin typeface="Comic Sans MS"/>
              </a:rPr>
              <a:t>« I barnehagen skal barna få mulighet til å erfare ulike formidlingsmåter av tekster og fortellinger, som kilde til estetiske opplevelser, kunnskap, refleksjon og møter med språk og kultur. Personalet skal invitere               til utforskning av både muntlig språk og skriftspråk»</a:t>
            </a:r>
            <a:endParaRPr lang="nb-NO" sz="1950" dirty="0">
              <a:solidFill>
                <a:schemeClr val="bg2">
                  <a:lumMod val="10000"/>
                </a:schemeClr>
              </a:solidFill>
              <a:latin typeface="Arial"/>
              <a:cs typeface="Arial"/>
            </a:endParaRPr>
          </a:p>
          <a:p>
            <a:r>
              <a:rPr lang="nb-NO" sz="1200" i="1" dirty="0">
                <a:solidFill>
                  <a:schemeClr val="bg2">
                    <a:lumMod val="10000"/>
                  </a:schemeClr>
                </a:solidFill>
                <a:latin typeface="Comic Sans MS"/>
              </a:rPr>
              <a:t>                                                    </a:t>
            </a:r>
            <a:r>
              <a:rPr lang="nb-NO" sz="1200" dirty="0">
                <a:solidFill>
                  <a:schemeClr val="bg2">
                    <a:lumMod val="10000"/>
                  </a:schemeClr>
                </a:solidFill>
                <a:latin typeface="Comic Sans MS"/>
              </a:rPr>
              <a:t>(Rammeplan for barnehagen) </a:t>
            </a:r>
            <a:endParaRPr lang="nb-NO" altLang="nb-NO" sz="1200" i="1" dirty="0">
              <a:solidFill>
                <a:schemeClr val="bg2">
                  <a:lumMod val="10000"/>
                </a:schemeClr>
              </a:solidFill>
              <a:latin typeface="Comic Sans MS" panose="030F0702030302020204" pitchFamily="66" charset="0"/>
            </a:endParaRPr>
          </a:p>
          <a:p>
            <a:pPr algn="just">
              <a:spcBef>
                <a:spcPct val="50000"/>
              </a:spcBef>
            </a:pPr>
            <a:r>
              <a:rPr lang="nb-NO" sz="1200" u="sng" dirty="0">
                <a:solidFill>
                  <a:schemeClr val="bg2">
                    <a:lumMod val="10000"/>
                  </a:schemeClr>
                </a:solidFill>
                <a:latin typeface="Comic Sans MS"/>
              </a:rPr>
              <a:t>Mål: </a:t>
            </a:r>
            <a:endParaRPr lang="nb-NO" u="sng" dirty="0">
              <a:solidFill>
                <a:schemeClr val="bg2">
                  <a:lumMod val="10000"/>
                </a:schemeClr>
              </a:solidFill>
            </a:endParaRPr>
          </a:p>
          <a:p>
            <a:pPr algn="just">
              <a:spcBef>
                <a:spcPct val="50000"/>
              </a:spcBef>
            </a:pPr>
            <a:r>
              <a:rPr lang="nb-NO" altLang="nb-NO" sz="1200" i="1" dirty="0">
                <a:solidFill>
                  <a:schemeClr val="bg2">
                    <a:lumMod val="10000"/>
                  </a:schemeClr>
                </a:solidFill>
                <a:latin typeface="Comic Sans MS"/>
              </a:rPr>
              <a:t>        </a:t>
            </a:r>
            <a:endParaRPr lang="nb-NO" sz="1200" dirty="0">
              <a:solidFill>
                <a:schemeClr val="bg2">
                  <a:lumMod val="10000"/>
                </a:schemeClr>
              </a:solidFill>
              <a:latin typeface="Comic Sans MS"/>
            </a:endParaRPr>
          </a:p>
          <a:p>
            <a:pPr algn="just">
              <a:spcBef>
                <a:spcPct val="50000"/>
              </a:spcBef>
            </a:pPr>
            <a:r>
              <a:rPr lang="nb-NO" sz="1200" dirty="0">
                <a:solidFill>
                  <a:schemeClr val="bg2">
                    <a:lumMod val="10000"/>
                  </a:schemeClr>
                </a:solidFill>
                <a:latin typeface="Comic Sans MS"/>
              </a:rPr>
              <a:t>*Stimulere – </a:t>
            </a:r>
            <a:r>
              <a:rPr lang="nb-NO" sz="1200" i="1" dirty="0">
                <a:solidFill>
                  <a:schemeClr val="bg2">
                    <a:lumMod val="10000"/>
                  </a:schemeClr>
                </a:solidFill>
                <a:latin typeface="Comic Sans MS"/>
              </a:rPr>
              <a:t>ikke kreve. </a:t>
            </a:r>
            <a:r>
              <a:rPr lang="nb-NO" altLang="nb-NO" sz="1200" i="1" dirty="0">
                <a:solidFill>
                  <a:schemeClr val="bg2">
                    <a:lumMod val="10000"/>
                  </a:schemeClr>
                </a:solidFill>
                <a:latin typeface="Comic Sans MS"/>
              </a:rPr>
              <a:t>        *</a:t>
            </a:r>
            <a:r>
              <a:rPr lang="nb-NO" sz="1200" dirty="0">
                <a:solidFill>
                  <a:schemeClr val="bg2">
                    <a:lumMod val="10000"/>
                  </a:schemeClr>
                </a:solidFill>
                <a:latin typeface="Comic Sans MS"/>
              </a:rPr>
              <a:t>Oppmuntre – </a:t>
            </a:r>
            <a:r>
              <a:rPr lang="nb-NO" sz="1200" i="1" dirty="0">
                <a:solidFill>
                  <a:schemeClr val="bg2">
                    <a:lumMod val="10000"/>
                  </a:schemeClr>
                </a:solidFill>
                <a:latin typeface="Comic Sans MS"/>
              </a:rPr>
              <a:t>ikke kritisere.     </a:t>
            </a:r>
            <a:endParaRPr lang="nb-NO" sz="1200" dirty="0">
              <a:solidFill>
                <a:schemeClr val="bg2">
                  <a:lumMod val="10000"/>
                </a:schemeClr>
              </a:solidFill>
              <a:latin typeface="Comic Sans MS"/>
            </a:endParaRPr>
          </a:p>
          <a:p>
            <a:pPr marL="0" indent="0" algn="just">
              <a:spcBef>
                <a:spcPct val="50000"/>
              </a:spcBef>
              <a:buNone/>
            </a:pPr>
            <a:endParaRPr lang="nb-NO" sz="1200" dirty="0">
              <a:solidFill>
                <a:schemeClr val="bg2">
                  <a:lumMod val="10000"/>
                </a:schemeClr>
              </a:solidFill>
              <a:latin typeface="Comic Sans MS"/>
            </a:endParaRPr>
          </a:p>
          <a:p>
            <a:pPr algn="just">
              <a:spcBef>
                <a:spcPct val="50000"/>
              </a:spcBef>
            </a:pPr>
            <a:r>
              <a:rPr lang="nb-NO" sz="1200" dirty="0">
                <a:solidFill>
                  <a:schemeClr val="bg2">
                    <a:lumMod val="10000"/>
                  </a:schemeClr>
                </a:solidFill>
                <a:latin typeface="Comic Sans MS"/>
              </a:rPr>
              <a:t>*Snakke sammen – </a:t>
            </a:r>
            <a:r>
              <a:rPr lang="nb-NO" sz="1200" i="1" dirty="0">
                <a:solidFill>
                  <a:schemeClr val="bg2">
                    <a:lumMod val="10000"/>
                  </a:schemeClr>
                </a:solidFill>
                <a:latin typeface="Comic Sans MS"/>
              </a:rPr>
              <a:t>ikke korrigere</a:t>
            </a:r>
            <a:r>
              <a:rPr lang="nb-NO" sz="1200" dirty="0">
                <a:solidFill>
                  <a:schemeClr val="bg2">
                    <a:lumMod val="10000"/>
                  </a:schemeClr>
                </a:solidFill>
                <a:latin typeface="Comic Sans MS"/>
              </a:rPr>
              <a:t> .  *Leke – </a:t>
            </a:r>
            <a:r>
              <a:rPr lang="nb-NO" sz="1200" i="1" dirty="0">
                <a:solidFill>
                  <a:schemeClr val="bg2">
                    <a:lumMod val="10000"/>
                  </a:schemeClr>
                </a:solidFill>
                <a:latin typeface="Comic Sans MS"/>
              </a:rPr>
              <a:t>ikke trene.  </a:t>
            </a:r>
          </a:p>
          <a:p>
            <a:pPr algn="just">
              <a:spcBef>
                <a:spcPct val="50000"/>
              </a:spcBef>
            </a:pPr>
            <a:r>
              <a:rPr lang="nb-NO" sz="1200" i="1" dirty="0">
                <a:solidFill>
                  <a:schemeClr val="bg2">
                    <a:lumMod val="10000"/>
                  </a:schemeClr>
                </a:solidFill>
                <a:latin typeface="Comic Sans MS"/>
              </a:rPr>
              <a:t>                   </a:t>
            </a:r>
            <a:endParaRPr lang="nb-NO">
              <a:solidFill>
                <a:schemeClr val="bg2">
                  <a:lumMod val="10000"/>
                </a:schemeClr>
              </a:solidFill>
            </a:endParaRPr>
          </a:p>
          <a:p>
            <a:pPr algn="just">
              <a:spcBef>
                <a:spcPct val="50000"/>
              </a:spcBef>
            </a:pPr>
            <a:r>
              <a:rPr lang="nb-NO" sz="1200" dirty="0">
                <a:solidFill>
                  <a:schemeClr val="bg2">
                    <a:lumMod val="10000"/>
                  </a:schemeClr>
                </a:solidFill>
                <a:latin typeface="Comic Sans MS"/>
              </a:rPr>
              <a:t>*Oppleve – </a:t>
            </a:r>
            <a:r>
              <a:rPr lang="nb-NO" sz="1200" i="1" dirty="0">
                <a:solidFill>
                  <a:schemeClr val="bg2">
                    <a:lumMod val="10000"/>
                  </a:schemeClr>
                </a:solidFill>
                <a:latin typeface="Comic Sans MS"/>
              </a:rPr>
              <a:t>ikke prestere.               </a:t>
            </a:r>
            <a:r>
              <a:rPr lang="nb-NO" sz="1200" dirty="0">
                <a:solidFill>
                  <a:schemeClr val="bg2">
                    <a:lumMod val="10000"/>
                  </a:schemeClr>
                </a:solidFill>
                <a:latin typeface="Comic Sans MS"/>
              </a:rPr>
              <a:t> *</a:t>
            </a:r>
            <a:r>
              <a:rPr lang="nb-NO" altLang="nb-NO" sz="1200" dirty="0">
                <a:solidFill>
                  <a:schemeClr val="bg2">
                    <a:lumMod val="10000"/>
                  </a:schemeClr>
                </a:solidFill>
                <a:latin typeface="Comic Sans MS"/>
              </a:rPr>
              <a:t>Prate – </a:t>
            </a:r>
            <a:r>
              <a:rPr lang="nb-NO" altLang="nb-NO" sz="1200" i="1" dirty="0">
                <a:solidFill>
                  <a:schemeClr val="bg2">
                    <a:lumMod val="10000"/>
                  </a:schemeClr>
                </a:solidFill>
                <a:latin typeface="Comic Sans MS"/>
              </a:rPr>
              <a:t>ikke instruere.</a:t>
            </a:r>
            <a:endParaRPr lang="nb-NO" sz="1200" dirty="0">
              <a:solidFill>
                <a:schemeClr val="bg2">
                  <a:lumMod val="10000"/>
                </a:schemeClr>
              </a:solidFill>
              <a:latin typeface="Comic Sans MS"/>
            </a:endParaRPr>
          </a:p>
          <a:p>
            <a:pPr marL="0" indent="0" algn="just">
              <a:spcBef>
                <a:spcPct val="50000"/>
              </a:spcBef>
              <a:buNone/>
              <a:defRPr/>
            </a:pPr>
            <a:endParaRPr lang="nb-NO" altLang="nb-NO" sz="1000" i="1">
              <a:solidFill>
                <a:schemeClr val="bg2">
                  <a:lumMod val="10000"/>
                </a:schemeClr>
              </a:solidFill>
              <a:latin typeface="Comic Sans MS"/>
            </a:endParaRPr>
          </a:p>
          <a:p>
            <a:endParaRPr lang="nb-NO" sz="1000">
              <a:latin typeface="Comic Sans MS" panose="030F0702030302020204" pitchFamily="66" charset="0"/>
            </a:endParaRPr>
          </a:p>
          <a:p>
            <a:endParaRPr lang="nb-NO" sz="900">
              <a:latin typeface="Comic Sans MS" panose="030F0702030302020204" pitchFamily="66" charset="0"/>
            </a:endParaRPr>
          </a:p>
        </p:txBody>
      </p:sp>
      <p:sp>
        <p:nvSpPr>
          <p:cNvPr id="5" name="Sky 4">
            <a:extLst>
              <a:ext uri="{FF2B5EF4-FFF2-40B4-BE49-F238E27FC236}">
                <a16:creationId xmlns:a16="http://schemas.microsoft.com/office/drawing/2014/main" id="{4A871857-C443-C1D1-86D7-9853932D6FDB}"/>
              </a:ext>
            </a:extLst>
          </p:cNvPr>
          <p:cNvSpPr/>
          <p:nvPr/>
        </p:nvSpPr>
        <p:spPr>
          <a:xfrm rot="300000">
            <a:off x="4574421" y="4768916"/>
            <a:ext cx="2007039" cy="2917679"/>
          </a:xfrm>
          <a:prstGeom prst="cloud">
            <a:avLst/>
          </a:prstGeom>
          <a:solidFill>
            <a:srgbClr val="A7C3F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009498" rtl="0" eaLnBrk="1" latinLnBrk="0" hangingPunct="1">
              <a:defRPr sz="1987" kern="1200">
                <a:solidFill>
                  <a:schemeClr val="tx1"/>
                </a:solidFill>
                <a:latin typeface="+mn-lt"/>
                <a:ea typeface="+mn-ea"/>
                <a:cs typeface="+mn-cs"/>
              </a:defRPr>
            </a:lvl1pPr>
            <a:lvl2pPr marL="504749" algn="l" defTabSz="1009498" rtl="0" eaLnBrk="1" latinLnBrk="0" hangingPunct="1">
              <a:defRPr sz="1987" kern="1200">
                <a:solidFill>
                  <a:schemeClr val="tx1"/>
                </a:solidFill>
                <a:latin typeface="+mn-lt"/>
                <a:ea typeface="+mn-ea"/>
                <a:cs typeface="+mn-cs"/>
              </a:defRPr>
            </a:lvl2pPr>
            <a:lvl3pPr marL="1009498" algn="l" defTabSz="1009498" rtl="0" eaLnBrk="1" latinLnBrk="0" hangingPunct="1">
              <a:defRPr sz="1987" kern="1200">
                <a:solidFill>
                  <a:schemeClr val="tx1"/>
                </a:solidFill>
                <a:latin typeface="+mn-lt"/>
                <a:ea typeface="+mn-ea"/>
                <a:cs typeface="+mn-cs"/>
              </a:defRPr>
            </a:lvl3pPr>
            <a:lvl4pPr marL="1514246" algn="l" defTabSz="1009498" rtl="0" eaLnBrk="1" latinLnBrk="0" hangingPunct="1">
              <a:defRPr sz="1987" kern="1200">
                <a:solidFill>
                  <a:schemeClr val="tx1"/>
                </a:solidFill>
                <a:latin typeface="+mn-lt"/>
                <a:ea typeface="+mn-ea"/>
                <a:cs typeface="+mn-cs"/>
              </a:defRPr>
            </a:lvl4pPr>
            <a:lvl5pPr marL="2018995" algn="l" defTabSz="1009498" rtl="0" eaLnBrk="1" latinLnBrk="0" hangingPunct="1">
              <a:defRPr sz="1987" kern="1200">
                <a:solidFill>
                  <a:schemeClr val="tx1"/>
                </a:solidFill>
                <a:latin typeface="+mn-lt"/>
                <a:ea typeface="+mn-ea"/>
                <a:cs typeface="+mn-cs"/>
              </a:defRPr>
            </a:lvl5pPr>
            <a:lvl6pPr marL="2523744" algn="l" defTabSz="1009498" rtl="0" eaLnBrk="1" latinLnBrk="0" hangingPunct="1">
              <a:defRPr sz="1987" kern="1200">
                <a:solidFill>
                  <a:schemeClr val="tx1"/>
                </a:solidFill>
                <a:latin typeface="+mn-lt"/>
                <a:ea typeface="+mn-ea"/>
                <a:cs typeface="+mn-cs"/>
              </a:defRPr>
            </a:lvl6pPr>
            <a:lvl7pPr marL="3028493" algn="l" defTabSz="1009498" rtl="0" eaLnBrk="1" latinLnBrk="0" hangingPunct="1">
              <a:defRPr sz="1987" kern="1200">
                <a:solidFill>
                  <a:schemeClr val="tx1"/>
                </a:solidFill>
                <a:latin typeface="+mn-lt"/>
                <a:ea typeface="+mn-ea"/>
                <a:cs typeface="+mn-cs"/>
              </a:defRPr>
            </a:lvl7pPr>
            <a:lvl8pPr marL="3533242" algn="l" defTabSz="1009498" rtl="0" eaLnBrk="1" latinLnBrk="0" hangingPunct="1">
              <a:defRPr sz="1987" kern="1200">
                <a:solidFill>
                  <a:schemeClr val="tx1"/>
                </a:solidFill>
                <a:latin typeface="+mn-lt"/>
                <a:ea typeface="+mn-ea"/>
                <a:cs typeface="+mn-cs"/>
              </a:defRPr>
            </a:lvl8pPr>
            <a:lvl9pPr marL="4037990" algn="l" defTabSz="1009498" rtl="0" eaLnBrk="1" latinLnBrk="0" hangingPunct="1">
              <a:defRPr sz="1987" kern="1200">
                <a:solidFill>
                  <a:schemeClr val="tx1"/>
                </a:solidFill>
                <a:latin typeface="+mn-lt"/>
                <a:ea typeface="+mn-ea"/>
                <a:cs typeface="+mn-cs"/>
              </a:defRPr>
            </a:lvl9pPr>
          </a:lstStyle>
          <a:p>
            <a:pPr algn="ctr"/>
            <a:r>
              <a:rPr lang="nb-NO" sz="1100" dirty="0">
                <a:latin typeface="Comic Sans MS"/>
              </a:rPr>
              <a:t>Vi bruker </a:t>
            </a:r>
            <a:r>
              <a:rPr lang="nb-NO" sz="1100" dirty="0" err="1">
                <a:latin typeface="Comic Sans MS"/>
              </a:rPr>
              <a:t>MyKid</a:t>
            </a:r>
            <a:r>
              <a:rPr lang="nb-NO" sz="1100" dirty="0">
                <a:latin typeface="Comic Sans MS"/>
              </a:rPr>
              <a:t> i vår barnehage, dette er en kommunikasjons-plattform som gir foreldre bedre og enklere muligheter til å informere og motta informasjon.</a:t>
            </a:r>
          </a:p>
        </p:txBody>
      </p:sp>
      <p:pic>
        <p:nvPicPr>
          <p:cNvPr id="13" name="Bilde 13" descr="Et bilde som inneholder person, personer, folkemengde&#10;&#10;Automatisk generert beskrivelse">
            <a:extLst>
              <a:ext uri="{FF2B5EF4-FFF2-40B4-BE49-F238E27FC236}">
                <a16:creationId xmlns:a16="http://schemas.microsoft.com/office/drawing/2014/main" id="{2F1C1C29-5DD8-972B-4860-F5B9D2B21653}"/>
              </a:ext>
            </a:extLst>
          </p:cNvPr>
          <p:cNvPicPr>
            <a:picLocks noChangeAspect="1"/>
          </p:cNvPicPr>
          <p:nvPr/>
        </p:nvPicPr>
        <p:blipFill>
          <a:blip r:embed="rId2"/>
          <a:stretch>
            <a:fillRect/>
          </a:stretch>
        </p:blipFill>
        <p:spPr>
          <a:xfrm>
            <a:off x="11275364" y="5319292"/>
            <a:ext cx="1776347" cy="2370265"/>
          </a:xfrm>
          <a:prstGeom prst="rect">
            <a:avLst/>
          </a:prstGeom>
        </p:spPr>
      </p:pic>
      <p:pic>
        <p:nvPicPr>
          <p:cNvPr id="14" name="Bilde 14" descr="Et bilde som inneholder blomst, rosa, lilla, plante&#10;&#10;Automatisk generert beskrivelse">
            <a:extLst>
              <a:ext uri="{FF2B5EF4-FFF2-40B4-BE49-F238E27FC236}">
                <a16:creationId xmlns:a16="http://schemas.microsoft.com/office/drawing/2014/main" id="{4E0F1451-374E-B2B4-B44E-10B9FB7B92C0}"/>
              </a:ext>
            </a:extLst>
          </p:cNvPr>
          <p:cNvPicPr>
            <a:picLocks noChangeAspect="1"/>
          </p:cNvPicPr>
          <p:nvPr/>
        </p:nvPicPr>
        <p:blipFill>
          <a:blip r:embed="rId3"/>
          <a:stretch>
            <a:fillRect/>
          </a:stretch>
        </p:blipFill>
        <p:spPr>
          <a:xfrm>
            <a:off x="5231908" y="1283063"/>
            <a:ext cx="1020917" cy="1353950"/>
          </a:xfrm>
          <a:prstGeom prst="rect">
            <a:avLst/>
          </a:prstGeom>
        </p:spPr>
      </p:pic>
    </p:spTree>
    <p:extLst>
      <p:ext uri="{BB962C8B-B14F-4D97-AF65-F5344CB8AC3E}">
        <p14:creationId xmlns:p14="http://schemas.microsoft.com/office/powerpoint/2010/main" val="1955015436"/>
      </p:ext>
    </p:extLst>
  </p:cSld>
  <p:clrMapOvr>
    <a:masterClrMapping/>
  </p:clrMapOvr>
</p:sld>
</file>

<file path=ppt/theme/theme1.xml><?xml version="1.0" encoding="utf-8"?>
<a:theme xmlns:a="http://schemas.openxmlformats.org/drawingml/2006/main" name="Explore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Custom 23">
      <a:majorFont>
        <a:latin typeface="Sagona Boo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520e03e-8914-4dbc-95d9-5608127485b9">
      <UserInfo>
        <DisplayName>Larsen, Malin</DisplayName>
        <AccountId>55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A2B2D2699C80F49941359953E77CC55" ma:contentTypeVersion="9" ma:contentTypeDescription="Opprett et nytt dokument." ma:contentTypeScope="" ma:versionID="26bc668f44a35b4398ee0e117a047ea9">
  <xsd:schema xmlns:xsd="http://www.w3.org/2001/XMLSchema" xmlns:xs="http://www.w3.org/2001/XMLSchema" xmlns:p="http://schemas.microsoft.com/office/2006/metadata/properties" xmlns:ns2="5a1918e1-3c1f-4c5e-801b-c397ee652d52" xmlns:ns3="d520e03e-8914-4dbc-95d9-5608127485b9" targetNamespace="http://schemas.microsoft.com/office/2006/metadata/properties" ma:root="true" ma:fieldsID="121c45129aeef2e1e5dfd794b78bfadc" ns2:_="" ns3:_="">
    <xsd:import namespace="5a1918e1-3c1f-4c5e-801b-c397ee652d52"/>
    <xsd:import namespace="d520e03e-8914-4dbc-95d9-5608127485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918e1-3c1f-4c5e-801b-c397ee652d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20e03e-8914-4dbc-95d9-5608127485b9"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ED2899-B5F3-4002-9545-EE7077B28E95}">
  <ds:schemaRefs>
    <ds:schemaRef ds:uri="http://schemas.microsoft.com/sharepoint/v3/contenttype/forms"/>
  </ds:schemaRefs>
</ds:datastoreItem>
</file>

<file path=customXml/itemProps2.xml><?xml version="1.0" encoding="utf-8"?>
<ds:datastoreItem xmlns:ds="http://schemas.openxmlformats.org/officeDocument/2006/customXml" ds:itemID="{A4611D14-9B89-469B-B090-1CDAF532AF0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EE5B874-2B15-46A9-A1C7-315E4CFFAF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1918e1-3c1f-4c5e-801b-c397ee652d52"/>
    <ds:schemaRef ds:uri="d520e03e-8914-4dbc-95d9-5608127485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TotalTime>
  <Words>873</Words>
  <Application>Microsoft Office PowerPoint</Application>
  <PresentationFormat>Egendefinert</PresentationFormat>
  <Paragraphs>114</Paragraphs>
  <Slides>2</Slides>
  <Notes>0</Notes>
  <HiddenSlides>0</HiddenSlides>
  <MMClips>0</MMClips>
  <ScaleCrop>false</ScaleCrop>
  <HeadingPairs>
    <vt:vector size="4" baseType="variant">
      <vt:variant>
        <vt:lpstr>Tema</vt:lpstr>
      </vt:variant>
      <vt:variant>
        <vt:i4>1</vt:i4>
      </vt:variant>
      <vt:variant>
        <vt:lpstr>Lysbildetitler</vt:lpstr>
      </vt:variant>
      <vt:variant>
        <vt:i4>2</vt:i4>
      </vt:variant>
    </vt:vector>
  </HeadingPairs>
  <TitlesOfParts>
    <vt:vector size="3" baseType="lpstr">
      <vt:lpstr>ExploreVTI</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
  <cp:lastModifiedBy>Skretteberg, Trine Anita</cp:lastModifiedBy>
  <cp:revision>690</cp:revision>
  <dcterms:created xsi:type="dcterms:W3CDTF">2022-08-12T08:27:08Z</dcterms:created>
  <dcterms:modified xsi:type="dcterms:W3CDTF">2022-08-30T11:35:56Z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981521c-ff45-44ba-8ad3-e71bd725c9e5_Enabled">
    <vt:lpwstr>true</vt:lpwstr>
  </property>
  <property fmtid="{D5CDD505-2E9C-101B-9397-08002B2CF9AE}" pid="3" name="MSIP_Label_f981521c-ff45-44ba-8ad3-e71bd725c9e5_SetDate">
    <vt:lpwstr>2022-08-12T08:27:14Z</vt:lpwstr>
  </property>
  <property fmtid="{D5CDD505-2E9C-101B-9397-08002B2CF9AE}" pid="4" name="MSIP_Label_f981521c-ff45-44ba-8ad3-e71bd725c9e5_Method">
    <vt:lpwstr>Standard</vt:lpwstr>
  </property>
  <property fmtid="{D5CDD505-2E9C-101B-9397-08002B2CF9AE}" pid="5" name="MSIP_Label_f981521c-ff45-44ba-8ad3-e71bd725c9e5_Name">
    <vt:lpwstr>Åpen_0</vt:lpwstr>
  </property>
  <property fmtid="{D5CDD505-2E9C-101B-9397-08002B2CF9AE}" pid="6" name="MSIP_Label_f981521c-ff45-44ba-8ad3-e71bd725c9e5_SiteId">
    <vt:lpwstr>8e6696b5-f319-4fb5-874d-ff5af9a74307</vt:lpwstr>
  </property>
  <property fmtid="{D5CDD505-2E9C-101B-9397-08002B2CF9AE}" pid="7" name="MSIP_Label_f981521c-ff45-44ba-8ad3-e71bd725c9e5_ActionId">
    <vt:lpwstr>0a8ba87c-b467-4992-a070-fa7920fc2bd9</vt:lpwstr>
  </property>
  <property fmtid="{D5CDD505-2E9C-101B-9397-08002B2CF9AE}" pid="8" name="MSIP_Label_f981521c-ff45-44ba-8ad3-e71bd725c9e5_ContentBits">
    <vt:lpwstr>0</vt:lpwstr>
  </property>
  <property fmtid="{D5CDD505-2E9C-101B-9397-08002B2CF9AE}" pid="9" name="ContentTypeId">
    <vt:lpwstr>0x0101002A2B2D2699C80F49941359953E77CC55</vt:lpwstr>
  </property>
</Properties>
</file>