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65" r:id="rId4"/>
    <p:sldId id="266" r:id="rId5"/>
    <p:sldId id="270" r:id="rId6"/>
    <p:sldId id="267" r:id="rId7"/>
    <p:sldId id="268" r:id="rId8"/>
    <p:sldId id="269" r:id="rId9"/>
    <p:sldId id="271" r:id="rId10"/>
    <p:sldId id="261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43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021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02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02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62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6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2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08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09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90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37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0306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7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45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5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730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614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53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50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29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25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155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7A363-B2B3-4E6F-A2D1-6533D8F30AF9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2AB4F-B2E7-447C-A865-4F53D466A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83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4/26/2016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957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ovdata.no/forskrift/2004-12-01-1558/&#167;5-1-1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ispanicallyspeakingnews.com/uploads/images/article-images/account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24744"/>
            <a:ext cx="2789860" cy="184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te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4000" dirty="0" smtClean="0">
                <a:latin typeface="Khmer UI" pitchFamily="34" charset="0"/>
                <a:cs typeface="Khmer UI" pitchFamily="34" charset="0"/>
              </a:rPr>
              <a:t>Regnskapsavdelingen</a:t>
            </a:r>
          </a:p>
          <a:p>
            <a:pPr marL="0" indent="0">
              <a:buNone/>
            </a:pPr>
            <a:endParaRPr lang="nb-NO" sz="4000" dirty="0">
              <a:latin typeface="Khmer UI" pitchFamily="34" charset="0"/>
              <a:cs typeface="Khmer UI" pitchFamily="34" charset="0"/>
            </a:endParaRPr>
          </a:p>
          <a:p>
            <a:pPr marL="0" indent="0">
              <a:buNone/>
            </a:pPr>
            <a:r>
              <a:rPr lang="nb-NO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hmer UI" pitchFamily="34" charset="0"/>
                <a:cs typeface="Khmer UI" pitchFamily="34" charset="0"/>
              </a:rPr>
              <a:t>APRIL 2016</a:t>
            </a:r>
            <a:endParaRPr lang="nb-NO" sz="4000" b="1" dirty="0">
              <a:solidFill>
                <a:schemeClr val="accent5">
                  <a:lumMod val="60000"/>
                  <a:lumOff val="40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sz="3600" dirty="0" smtClean="0"/>
              <a:t>Utgiftsføring / betaling	</a:t>
            </a:r>
            <a:endParaRPr lang="nb-NO" sz="3600" dirty="0"/>
          </a:p>
          <a:p>
            <a:r>
              <a:rPr lang="nb-NO" sz="3600" dirty="0" smtClean="0"/>
              <a:t>Oppsummering årsregnskap</a:t>
            </a:r>
          </a:p>
          <a:p>
            <a:r>
              <a:rPr lang="nb-NO" sz="3600" dirty="0" smtClean="0"/>
              <a:t>Fakturabehandling</a:t>
            </a:r>
          </a:p>
          <a:p>
            <a:r>
              <a:rPr lang="nb-NO" sz="3600" dirty="0" smtClean="0"/>
              <a:t>Ferieavvikling</a:t>
            </a:r>
          </a:p>
          <a:p>
            <a:r>
              <a:rPr lang="nb-NO" sz="3600" dirty="0" smtClean="0"/>
              <a:t>Vekking</a:t>
            </a:r>
          </a:p>
          <a:p>
            <a:endParaRPr lang="nb-NO" sz="4000" dirty="0"/>
          </a:p>
          <a:p>
            <a:pPr marL="0" indent="0">
              <a:buNone/>
            </a:pPr>
            <a:endParaRPr lang="nb-NO" sz="40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2195736" y="908720"/>
            <a:ext cx="51845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latin typeface="Khmer UI" pitchFamily="34" charset="0"/>
                <a:cs typeface="Khmer UI" pitchFamily="34" charset="0"/>
              </a:rPr>
              <a:t>PLAN</a:t>
            </a:r>
          </a:p>
          <a:p>
            <a:endParaRPr lang="nb-NO" dirty="0"/>
          </a:p>
        </p:txBody>
      </p:sp>
      <p:pic>
        <p:nvPicPr>
          <p:cNvPr id="1026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122" y="4581128"/>
            <a:ext cx="195262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3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688632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40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2134577" y="980728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chemeClr val="accent2">
                    <a:lumMod val="50000"/>
                  </a:schemeClr>
                </a:solidFill>
              </a:rPr>
              <a:t>Utgift / betaling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922281" y="1916832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 smtClean="0"/>
              <a:t>Periode - utgiftsføring er uavhengig av betalingstidspunkt.</a:t>
            </a:r>
          </a:p>
          <a:p>
            <a:endParaRPr lang="nb-NO" sz="2400" dirty="0"/>
          </a:p>
          <a:p>
            <a:pPr marL="342900" indent="-342900">
              <a:buAutoNum type="arabicPeriod"/>
            </a:pPr>
            <a:r>
              <a:rPr lang="nb-NO" sz="2400" dirty="0" smtClean="0"/>
              <a:t>Faktura godkjennes og ligger klar til økonomi. ( 21.4 )</a:t>
            </a:r>
          </a:p>
          <a:p>
            <a:pPr marL="342900" indent="-342900">
              <a:buAutoNum type="arabicPeriod"/>
            </a:pPr>
            <a:r>
              <a:rPr lang="nb-NO" sz="2400" dirty="0" smtClean="0"/>
              <a:t>Økonomi bokfører utgiften ( 22.4 på periode 4 )</a:t>
            </a:r>
          </a:p>
          <a:p>
            <a:pPr marL="342900" indent="-342900">
              <a:buAutoNum type="arabicPeriod"/>
            </a:pPr>
            <a:r>
              <a:rPr lang="nb-NO" sz="2400" dirty="0" smtClean="0"/>
              <a:t>Fakturaen betales ( 20.5)</a:t>
            </a:r>
          </a:p>
          <a:p>
            <a:pPr marL="342900" indent="-342900"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51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Leverandører .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Modum Kommune har </a:t>
            </a:r>
            <a:r>
              <a:rPr lang="nb-NO" dirty="0" err="1" smtClean="0"/>
              <a:t>ca</a:t>
            </a:r>
            <a:r>
              <a:rPr lang="nb-NO" dirty="0" smtClean="0"/>
              <a:t> 2.300 leverandører.</a:t>
            </a:r>
          </a:p>
          <a:p>
            <a:r>
              <a:rPr lang="nb-NO" dirty="0" smtClean="0"/>
              <a:t>Unntatt lån , forsikringer , prosjekter, stat / kommune så kjøpes det for 324 </a:t>
            </a:r>
            <a:r>
              <a:rPr lang="nb-NO" dirty="0" err="1" smtClean="0"/>
              <a:t>mill</a:t>
            </a:r>
            <a:r>
              <a:rPr lang="nb-NO" dirty="0" smtClean="0"/>
              <a:t> kroner i 2015.  </a:t>
            </a:r>
            <a:r>
              <a:rPr lang="nb-NO" dirty="0" err="1" smtClean="0"/>
              <a:t>Ca</a:t>
            </a:r>
            <a:r>
              <a:rPr lang="nb-NO" dirty="0" smtClean="0"/>
              <a:t> ¼ kjøpes via avtaler som ligger på hjemmesiden. </a:t>
            </a:r>
          </a:p>
          <a:p>
            <a:r>
              <a:rPr lang="nb-NO" dirty="0" smtClean="0"/>
              <a:t>246 </a:t>
            </a:r>
            <a:r>
              <a:rPr lang="nb-NO" dirty="0" err="1" smtClean="0"/>
              <a:t>mill</a:t>
            </a:r>
            <a:r>
              <a:rPr lang="nb-NO" dirty="0" smtClean="0"/>
              <a:t> kjøpes av « frie « leverandører .</a:t>
            </a:r>
          </a:p>
          <a:p>
            <a:r>
              <a:rPr lang="nb-NO" dirty="0" smtClean="0"/>
              <a:t>Er det avtaler ? Hvem er leverandørkontakt ? Eksempel </a:t>
            </a:r>
            <a:r>
              <a:rPr lang="nb-NO" dirty="0"/>
              <a:t>C</a:t>
            </a:r>
            <a:r>
              <a:rPr lang="nb-NO" dirty="0" smtClean="0"/>
              <a:t>oca </a:t>
            </a:r>
            <a:r>
              <a:rPr lang="nb-NO" dirty="0"/>
              <a:t>C</a:t>
            </a:r>
            <a:r>
              <a:rPr lang="nb-NO" dirty="0" smtClean="0"/>
              <a:t>ola.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185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idx="1"/>
          </p:nvPr>
        </p:nvSpPr>
        <p:spPr>
          <a:xfrm>
            <a:off x="395536" y="2996952"/>
            <a:ext cx="8280920" cy="3540586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40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907704" y="1196752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hmer UI" pitchFamily="34" charset="0"/>
                <a:cs typeface="Khmer UI" pitchFamily="34" charset="0"/>
              </a:rPr>
              <a:t>Fakturabehandling</a:t>
            </a:r>
            <a:endParaRPr lang="nb-NO" sz="4000" dirty="0">
              <a:solidFill>
                <a:schemeClr val="accent2">
                  <a:lumMod val="60000"/>
                  <a:lumOff val="40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539552" y="2060848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Effektiv fakturaflyt – Profiler.</a:t>
            </a:r>
          </a:p>
          <a:p>
            <a:endParaRPr lang="nb-NO" dirty="0"/>
          </a:p>
          <a:p>
            <a:r>
              <a:rPr lang="nb-NO" dirty="0" smtClean="0"/>
              <a:t>Systemet finner referanse på fakturaen ,og sender den direkte til rett person.</a:t>
            </a:r>
          </a:p>
          <a:p>
            <a:r>
              <a:rPr lang="nb-NO" dirty="0" err="1" smtClean="0"/>
              <a:t>Idag</a:t>
            </a:r>
            <a:r>
              <a:rPr lang="nb-NO" dirty="0" smtClean="0"/>
              <a:t> gjøres dette manuelt , med feilkilder.</a:t>
            </a:r>
          </a:p>
          <a:p>
            <a:endParaRPr lang="nb-NO" dirty="0"/>
          </a:p>
          <a:p>
            <a:r>
              <a:rPr lang="nb-NO" dirty="0" smtClean="0"/>
              <a:t>I dag : Lise , Modum Kommune , ???? , </a:t>
            </a:r>
            <a:r>
              <a:rPr lang="nb-NO" dirty="0" err="1" smtClean="0"/>
              <a:t>koth</a:t>
            </a:r>
            <a:r>
              <a:rPr lang="nb-NO" dirty="0" smtClean="0"/>
              <a:t> .</a:t>
            </a:r>
          </a:p>
          <a:p>
            <a:endParaRPr lang="nb-NO" dirty="0" smtClean="0"/>
          </a:p>
          <a:p>
            <a:r>
              <a:rPr lang="nb-NO" dirty="0" smtClean="0"/>
              <a:t>Skal være : 1110 – gove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67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idx="1"/>
          </p:nvPr>
        </p:nvSpPr>
        <p:spPr>
          <a:xfrm>
            <a:off x="395536" y="2996952"/>
            <a:ext cx="8280920" cy="3540586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40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411760" y="1052736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dirty="0" smtClean="0">
                <a:solidFill>
                  <a:srgbClr val="FF0000"/>
                </a:solidFill>
                <a:latin typeface="Khmer UI" pitchFamily="34" charset="0"/>
                <a:cs typeface="Khmer UI" pitchFamily="34" charset="0"/>
              </a:rPr>
              <a:t>Bokføringsforskriften.</a:t>
            </a:r>
            <a:endParaRPr lang="nb-NO" sz="3600" dirty="0">
              <a:solidFill>
                <a:srgbClr val="FF0000"/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678139" y="1916832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i="1" dirty="0"/>
              <a:t>I </a:t>
            </a:r>
            <a:r>
              <a:rPr lang="nb-NO" sz="1400" b="1" i="1" dirty="0">
                <a:solidFill>
                  <a:srgbClr val="FF0000"/>
                </a:solidFill>
                <a:hlinkClick r:id="rId2" tooltip="Bokføringsforskriften kapittel 5-1"/>
              </a:rPr>
              <a:t>bokføringsforskriften kapittel 5-1</a:t>
            </a:r>
            <a:r>
              <a:rPr lang="nb-NO" sz="1400" b="1" i="1" dirty="0">
                <a:solidFill>
                  <a:srgbClr val="FF0000"/>
                </a:solidFill>
              </a:rPr>
              <a:t> </a:t>
            </a:r>
            <a:r>
              <a:rPr lang="nb-NO" sz="1400" b="1" i="1" dirty="0"/>
              <a:t>står det opp-listet en del punkter som salgsdokumentasjonen (fakturaen) må inneholde. </a:t>
            </a:r>
            <a:endParaRPr lang="nb-NO" sz="1400" dirty="0"/>
          </a:p>
          <a:p>
            <a:r>
              <a:rPr lang="nb-NO" sz="1400" b="1" i="1" dirty="0"/>
              <a:t>Følgende er må punkter:</a:t>
            </a:r>
            <a:endParaRPr lang="nb-NO" sz="1400" dirty="0"/>
          </a:p>
          <a:p>
            <a:pPr lvl="0"/>
            <a:r>
              <a:rPr lang="nb-NO" sz="1400" b="1" i="1" dirty="0"/>
              <a:t>Fakturanummer (eller tilsvarende nummerering) og fakturadato.</a:t>
            </a:r>
            <a:endParaRPr lang="nb-NO" sz="1400" dirty="0"/>
          </a:p>
          <a:p>
            <a:pPr lvl="0"/>
            <a:r>
              <a:rPr lang="nb-NO" sz="1400" b="1" i="1" dirty="0"/>
              <a:t>Kjøpers navn, og adresse eller organisasjonsnummer.</a:t>
            </a:r>
            <a:endParaRPr lang="nb-NO" sz="1400" dirty="0"/>
          </a:p>
          <a:p>
            <a:pPr lvl="0"/>
            <a:r>
              <a:rPr lang="nb-NO" sz="1400" b="1" i="1" dirty="0"/>
              <a:t>Selgers navn og organisasjonsnummer ( MVA etter organisasjonsnummer dersom MVA-pliktig) + hovedkontoret adresse.</a:t>
            </a:r>
            <a:endParaRPr lang="nb-NO" sz="1400" dirty="0"/>
          </a:p>
          <a:p>
            <a:pPr lvl="0"/>
            <a:r>
              <a:rPr lang="nb-NO" sz="1400" b="1" i="1" dirty="0"/>
              <a:t>Hvilke varer og tjenester som selges, antall, beskrivelse av varene/tjenestene.</a:t>
            </a:r>
            <a:endParaRPr lang="nb-NO" sz="1400" dirty="0"/>
          </a:p>
          <a:p>
            <a:pPr lvl="0"/>
            <a:r>
              <a:rPr lang="nb-NO" sz="1400" b="1" i="1" dirty="0"/>
              <a:t>Leveringstidspunkt og leveringssted</a:t>
            </a:r>
            <a:endParaRPr lang="nb-NO" sz="1400" dirty="0"/>
          </a:p>
          <a:p>
            <a:pPr lvl="0"/>
            <a:r>
              <a:rPr lang="nb-NO" sz="1400" b="1" i="1" dirty="0"/>
              <a:t>Pris for varene/tjenestene og forfallsdato</a:t>
            </a:r>
            <a:endParaRPr lang="nb-NO" sz="1400" dirty="0"/>
          </a:p>
          <a:p>
            <a:pPr lvl="0"/>
            <a:r>
              <a:rPr lang="nb-NO" sz="1400" b="1" i="1" dirty="0"/>
              <a:t>Eventuell merverdiavgift og andre avgifter. Merverdiavgift skal angis i norske kroner.</a:t>
            </a:r>
            <a:endParaRPr lang="nb-NO" sz="1400" dirty="0"/>
          </a:p>
          <a:p>
            <a:pPr lvl="0"/>
            <a:r>
              <a:rPr lang="nb-NO" sz="1400" b="1" i="1" dirty="0"/>
              <a:t>Om selskapet er </a:t>
            </a:r>
            <a:r>
              <a:rPr lang="nb-NO" sz="1400" b="1" i="1" dirty="0" smtClean="0"/>
              <a:t>et </a:t>
            </a:r>
            <a:r>
              <a:rPr lang="nb-NO" sz="1400" b="1" i="1" dirty="0"/>
              <a:t>aksjeselskap så skal også fakturaen inneholde ordet «foretaksregisteret».</a:t>
            </a:r>
            <a:endParaRPr lang="nb-NO" sz="1400" dirty="0"/>
          </a:p>
          <a:p>
            <a:pPr lvl="0"/>
            <a:r>
              <a:rPr lang="nb-NO" sz="1400" b="1" i="1" dirty="0"/>
              <a:t>Om selskapet er under avvikling så skal det også fremkomme av fakturaen.</a:t>
            </a:r>
            <a:endParaRPr lang="nb-NO" sz="1400" dirty="0"/>
          </a:p>
          <a:p>
            <a:r>
              <a:rPr lang="nb-NO" sz="1400" b="1" i="1" dirty="0"/>
              <a:t>I tillegg bør også en faktura inneholde følgende punkter:</a:t>
            </a:r>
            <a:endParaRPr lang="nb-NO" sz="1400" dirty="0"/>
          </a:p>
          <a:p>
            <a:pPr lvl="0"/>
            <a:r>
              <a:rPr lang="nb-NO" sz="1400" b="1" i="1" dirty="0"/>
              <a:t>Selgers utvidede kontaktinformasjon: Adresse, telefonnummer, faksnummer, nettside, e-post, samt andre aktuelle.</a:t>
            </a:r>
            <a:endParaRPr lang="nb-NO" sz="1400" dirty="0"/>
          </a:p>
          <a:p>
            <a:pPr lvl="0"/>
            <a:r>
              <a:rPr lang="nb-NO" sz="1400" b="1" i="1" dirty="0"/>
              <a:t>Informasjon om purregebyr og rentesats ved sen betaling eller om betaling uteblir.</a:t>
            </a:r>
            <a:endParaRPr lang="nb-NO" sz="1400" dirty="0"/>
          </a:p>
          <a:p>
            <a:pPr lvl="0"/>
            <a:r>
              <a:rPr lang="nb-NO" sz="1400" b="1" i="1" dirty="0"/>
              <a:t>Og det viktigste av alt: Bankkontonummer.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7327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idx="1"/>
          </p:nvPr>
        </p:nvSpPr>
        <p:spPr>
          <a:xfrm>
            <a:off x="395536" y="2996952"/>
            <a:ext cx="8280920" cy="3540586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Stedfortreder – fullmakter.</a:t>
            </a:r>
          </a:p>
          <a:p>
            <a:pPr marL="0" indent="0">
              <a:buNone/>
            </a:pPr>
            <a:r>
              <a:rPr lang="nb-NO" dirty="0" smtClean="0"/>
              <a:t>Faktura – fravær.</a:t>
            </a:r>
          </a:p>
          <a:p>
            <a:pPr marL="0" indent="0">
              <a:buNone/>
            </a:pPr>
            <a:r>
              <a:rPr lang="nb-NO" dirty="0" smtClean="0"/>
              <a:t>Anvisere skal ha skriftlig anvisningsfullmakt.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400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411760" y="1052736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dirty="0" smtClean="0">
                <a:solidFill>
                  <a:srgbClr val="FF0000"/>
                </a:solidFill>
                <a:latin typeface="Khmer UI" pitchFamily="34" charset="0"/>
                <a:cs typeface="Khmer UI" pitchFamily="34" charset="0"/>
              </a:rPr>
              <a:t>Ferieavvikling.</a:t>
            </a:r>
            <a:endParaRPr lang="nb-NO" sz="3600" dirty="0">
              <a:solidFill>
                <a:srgbClr val="FF0000"/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678139" y="1916832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i="1" dirty="0" smtClean="0"/>
              <a:t>I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3781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55576" y="242088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b-NO" dirty="0">
                <a:latin typeface="Khmer UI" panose="020B0502040204020203" pitchFamily="34" charset="0"/>
                <a:cs typeface="Khmer UI" panose="020B0502040204020203" pitchFamily="34" charset="0"/>
              </a:rPr>
              <a:t>Rådmannen har anvisningsmyndighet for hele drifts- og investeringsbudsjettet.  </a:t>
            </a:r>
            <a:br>
              <a:rPr lang="nb-NO" dirty="0"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nb-NO" dirty="0">
                <a:latin typeface="Khmer UI" panose="020B0502040204020203" pitchFamily="34" charset="0"/>
                <a:cs typeface="Khmer UI" panose="020B0502040204020203" pitchFamily="34" charset="0"/>
              </a:rPr>
              <a:t>Rådmannen kan delegere anvisningsmyndighet for driftsbudsjettet til etatssjefer. Delegert anvisningsmyndighet kan </a:t>
            </a:r>
            <a:r>
              <a:rPr lang="nb-NO" dirty="0" smtClean="0">
                <a:latin typeface="Khmer UI" panose="020B0502040204020203" pitchFamily="34" charset="0"/>
                <a:cs typeface="Khmer UI" panose="020B0502040204020203" pitchFamily="34" charset="0"/>
              </a:rPr>
              <a:t>videre delegeres </a:t>
            </a:r>
            <a:r>
              <a:rPr lang="nb-NO" dirty="0">
                <a:latin typeface="Khmer UI" panose="020B0502040204020203" pitchFamily="34" charset="0"/>
                <a:cs typeface="Khmer UI" panose="020B0502040204020203" pitchFamily="34" charset="0"/>
              </a:rPr>
              <a:t>til medarbeidere innen etaten i tråd med ansvarsinndelingen innen etaten.  Disse kan ikke delegere den videre.  Det skal også være klart hvem som kan opptre som stedfortreder med rett til å anvise ved ferie og fravær.</a:t>
            </a:r>
            <a:br>
              <a:rPr lang="nb-NO" dirty="0">
                <a:latin typeface="Khmer UI" panose="020B0502040204020203" pitchFamily="34" charset="0"/>
                <a:cs typeface="Khmer UI" panose="020B0502040204020203" pitchFamily="34" charset="0"/>
              </a:rPr>
            </a:br>
            <a:endParaRPr lang="nb-NO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r>
              <a:rPr lang="nb-NO" dirty="0" smtClean="0">
                <a:latin typeface="Khmer UI" panose="020B0502040204020203" pitchFamily="34" charset="0"/>
                <a:cs typeface="Khmer UI" panose="020B0502040204020203" pitchFamily="34" charset="0"/>
              </a:rPr>
              <a:t>Anvisningsmyndigheten skal </a:t>
            </a:r>
            <a:r>
              <a:rPr lang="nb-NO" dirty="0">
                <a:latin typeface="Khmer UI" panose="020B0502040204020203" pitchFamily="34" charset="0"/>
                <a:cs typeface="Khmer UI" panose="020B0502040204020203" pitchFamily="34" charset="0"/>
              </a:rPr>
              <a:t>gis skriftlig med kopi til rådmann, økonomiavdelingen og revisor.  Det skal framgå hvem som har anvisningsmyndighet, på hvilke ansvar og tjenester, samt signaturprøve.</a:t>
            </a:r>
          </a:p>
          <a:p>
            <a:pPr lvl="1"/>
            <a:endParaRPr lang="nb-NO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r>
              <a:rPr lang="nb-NO" dirty="0">
                <a:latin typeface="Khmer UI" panose="020B0502040204020203" pitchFamily="34" charset="0"/>
                <a:cs typeface="Khmer UI" panose="020B0502040204020203" pitchFamily="34" charset="0"/>
              </a:rPr>
              <a:t>Anvisningsmyndighet kan trekkes tilbake av den som har delegert </a:t>
            </a:r>
            <a:r>
              <a:rPr lang="nb-NO" dirty="0" err="1" smtClean="0">
                <a:latin typeface="Khmer UI" panose="020B0502040204020203" pitchFamily="34" charset="0"/>
                <a:cs typeface="Khmer UI" panose="020B0502040204020203" pitchFamily="34" charset="0"/>
              </a:rPr>
              <a:t>myndigheten.Regnskapsansvarlig</a:t>
            </a:r>
            <a:r>
              <a:rPr lang="nb-NO" dirty="0" smtClean="0">
                <a:latin typeface="Khmer UI" panose="020B0502040204020203" pitchFamily="34" charset="0"/>
                <a:cs typeface="Khmer UI" panose="020B0502040204020203" pitchFamily="34" charset="0"/>
              </a:rPr>
              <a:t> </a:t>
            </a:r>
            <a:r>
              <a:rPr lang="nb-NO" dirty="0">
                <a:latin typeface="Khmer UI" panose="020B0502040204020203" pitchFamily="34" charset="0"/>
                <a:cs typeface="Khmer UI" panose="020B0502040204020203" pitchFamily="34" charset="0"/>
              </a:rPr>
              <a:t>i kommunen kan ikke ha anvisningsmyndighet</a:t>
            </a:r>
            <a:r>
              <a:rPr lang="nb-NO" u="sng" dirty="0">
                <a:latin typeface="Khmer UI" panose="020B0502040204020203" pitchFamily="34" charset="0"/>
                <a:cs typeface="Khmer UI" panose="020B0502040204020203" pitchFamily="34" charset="0"/>
              </a:rPr>
              <a:t>.  </a:t>
            </a:r>
          </a:p>
        </p:txBody>
      </p:sp>
      <p:pic>
        <p:nvPicPr>
          <p:cNvPr id="1027" name="Picture 3" descr="C:\Users\ruan\AppData\Local\Microsoft\Windows\Temporary Internet Files\Content.IE5\00NC8BAT\138856340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1264"/>
            <a:ext cx="2456080" cy="217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1115616" y="1124744"/>
            <a:ext cx="1917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/>
              <a:t>ANVISNIN</a:t>
            </a:r>
            <a:r>
              <a:rPr lang="nb-NO" sz="2800" dirty="0"/>
              <a:t>G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113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 er det bare å hoppe i det ………………</a:t>
            </a:r>
            <a:endParaRPr lang="nb-NO" dirty="0"/>
          </a:p>
        </p:txBody>
      </p:sp>
      <p:pic>
        <p:nvPicPr>
          <p:cNvPr id="1030" name="Picture 6" descr="http://quantumshifting.files.wordpress.com/2012/11/jump-off-a-cli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6632"/>
            <a:ext cx="361840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08162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y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191</Words>
  <Application>Microsoft Office PowerPoint</Application>
  <PresentationFormat>Skjermfremvisning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9</vt:i4>
      </vt:variant>
    </vt:vector>
  </HeadingPairs>
  <TitlesOfParts>
    <vt:vector size="11" baseType="lpstr">
      <vt:lpstr>Office-tema</vt:lpstr>
      <vt:lpstr>Flyt</vt:lpstr>
      <vt:lpstr>PowerPoint-presentasjon</vt:lpstr>
      <vt:lpstr>PowerPoint-presentasjon</vt:lpstr>
      <vt:lpstr>PowerPoint-presentasjon</vt:lpstr>
      <vt:lpstr>Leverandører . </vt:lpstr>
      <vt:lpstr>PowerPoint-presentasjon</vt:lpstr>
      <vt:lpstr>PowerPoint-presentasjon</vt:lpstr>
      <vt:lpstr>PowerPoint-presentasjon</vt:lpstr>
      <vt:lpstr>PowerPoint-presentasjon</vt:lpstr>
      <vt:lpstr>Da er det bare å hoppe i det ………………</vt:lpstr>
    </vt:vector>
  </TitlesOfParts>
  <Company>Modum Kommune - Skole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Regnskapsavdelingen</dc:title>
  <dc:creator>Andersen, Runar</dc:creator>
  <cp:lastModifiedBy>Andersen, Runar</cp:lastModifiedBy>
  <cp:revision>16</cp:revision>
  <dcterms:created xsi:type="dcterms:W3CDTF">2015-11-23T08:47:45Z</dcterms:created>
  <dcterms:modified xsi:type="dcterms:W3CDTF">2016-04-26T12:02:23Z</dcterms:modified>
</cp:coreProperties>
</file>